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B854B43-C701-4DA7-891A-E43A32374AB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71DA91-7588-47A4-889F-BFCF35C6F79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docs/all/97142/" TargetMode="External"/><Relationship Id="rId2" Type="http://schemas.openxmlformats.org/officeDocument/2006/relationships/hyperlink" Target="http://government.ru/docs/all/9654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rosreestr.ru/site/ur/poluchit-svedeniya-iz-egr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ravovdom.ru/zemlya/kategorii-zemel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ravovdom.ru/zemlya/zonirovanie-zemel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Государственная кадастровая оценка земель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5378971" cy="32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3307" y="6129405"/>
            <a:ext cx="470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Кудрявцева Наталья Игоревна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3743" y="4631325"/>
            <a:ext cx="5266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ПМ 04. Информационные системы обеспечения градостроительной деятельности</a:t>
            </a:r>
            <a:endParaRPr lang="ru-RU" dirty="0"/>
          </a:p>
          <a:p>
            <a:pPr algn="ctr"/>
            <a:r>
              <a:rPr lang="ru-RU" b="1" dirty="0"/>
              <a:t>МДК 04.01 Тема 4.6 «</a:t>
            </a:r>
            <a:r>
              <a:rPr lang="ru-RU" b="1" i="1" dirty="0"/>
              <a:t>Методика градостроительной оценки территории района</a:t>
            </a:r>
            <a:r>
              <a:rPr lang="ru-RU" b="1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1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ru-RU" dirty="0" smtClean="0"/>
              <a:t>Объекты кадастровой оценки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80728"/>
            <a:ext cx="7560840" cy="2448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– это земельные </a:t>
            </a:r>
            <a:r>
              <a:rPr lang="ru-RU" dirty="0"/>
              <a:t>участки, находящиеся в составе населенных пунктов. В этом контексте важно понимать особенности устройства административно-территориальных единиц. Они состоят из кадастровых кварталов, которые отличаются между собой размерами и назначением.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07" y="3429000"/>
            <a:ext cx="3834003" cy="2875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3468711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Удельные показатели кадастровой стоимости земель населенных пунктов – это котировка земельного объекта в расчете на единицу общей площади территории. Данный параметр является ключевым при определении КС.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10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ГКО </a:t>
            </a:r>
            <a:r>
              <a:rPr lang="ru-RU" dirty="0"/>
              <a:t>населенных пунктов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272808" cy="31683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Принятие решения о проведении процедуры на уровне субъекта РФ.</a:t>
            </a:r>
          </a:p>
          <a:p>
            <a:r>
              <a:rPr lang="ru-RU" dirty="0"/>
              <a:t>Формирование списка земельных участков с полными характеристиками.</a:t>
            </a:r>
          </a:p>
          <a:p>
            <a:r>
              <a:rPr lang="ru-RU" dirty="0"/>
              <a:t>Определение удельного показателя КС каждого кадастрового квартала.</a:t>
            </a:r>
          </a:p>
          <a:p>
            <a:r>
              <a:rPr lang="ru-RU" dirty="0"/>
              <a:t>Утверждение результатов оценки нормативным распоряжением субъекта РФ.</a:t>
            </a:r>
          </a:p>
          <a:p>
            <a:r>
              <a:rPr lang="ru-RU" dirty="0"/>
              <a:t>Внесение данных по каждой зоне в систему кадастрового учета.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49080"/>
            <a:ext cx="6706536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 </a:t>
            </a:r>
            <a:r>
              <a:rPr lang="ru-RU" sz="3200" dirty="0"/>
              <a:t>проведении ГКО в расчет берется существенный массив информации: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34933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сведения о сделках на рынке земли;</a:t>
            </a:r>
          </a:p>
          <a:p>
            <a:r>
              <a:rPr lang="ru-RU" dirty="0"/>
              <a:t>размер арендной платы;</a:t>
            </a:r>
          </a:p>
          <a:p>
            <a:r>
              <a:rPr lang="ru-RU" dirty="0"/>
              <a:t>затраты на строительство и обустройство территории и так далее</a:t>
            </a:r>
            <a:r>
              <a:rPr lang="ru-RU" dirty="0" smtClean="0"/>
              <a:t>.</a:t>
            </a:r>
            <a:endParaRPr lang="ru-RU" i="1" dirty="0"/>
          </a:p>
          <a:p>
            <a:pPr marL="0" indent="0" algn="ctr">
              <a:buNone/>
            </a:pPr>
            <a:r>
              <a:rPr lang="ru-RU" i="1" dirty="0"/>
              <a:t>Эти данные можно получить в органах исполнительной власти субъектов РФ, в организациях, ведущих регистрацию прав собственности, в СМИ и на официальных сайтах.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7" y="4735092"/>
            <a:ext cx="8159261" cy="212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6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массовой оценки при </a:t>
            </a:r>
            <a:r>
              <a:rPr lang="ru-RU" dirty="0"/>
              <a:t>определении КС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сравнительный. Стоимость участка устанавливается на основании анализа сделок купли-продажи в данном регионе по схожим объектам;</a:t>
            </a:r>
          </a:p>
          <a:p>
            <a:r>
              <a:rPr lang="ru-RU" dirty="0"/>
              <a:t>доходный. Во внимание принимается предполагаемая прибыль от распоряжения участком;</a:t>
            </a:r>
          </a:p>
          <a:p>
            <a:r>
              <a:rPr lang="ru-RU" dirty="0"/>
              <a:t>затратный. Этот метод актуален при оценивании земель общего пользования. Такие объекты редко встречаются в продаже, дохода почти не приносят, но можно учесть расходы;</a:t>
            </a:r>
          </a:p>
          <a:p>
            <a:r>
              <a:rPr lang="ru-RU" dirty="0"/>
              <a:t>комбинированный – сочетание двух и более перечисленных подходов.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2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48872" cy="1138138"/>
          </a:xfrm>
        </p:spPr>
        <p:txBody>
          <a:bodyPr>
            <a:noAutofit/>
          </a:bodyPr>
          <a:lstStyle/>
          <a:p>
            <a:r>
              <a:rPr lang="ru-RU" sz="3600" b="1" dirty="0"/>
              <a:t>Процедура оценки земель, выделенных для сельского хозяйства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297033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Кадастровая оценка сельскохозяйственных земель – это ряд технических и административных мероприятий по определению стоимости участка в границах зоны. Способ оценивания базируется на классификации земли по виду функционального использования и целевому критерию. Он проводится с учётом сведений из лесного, градостроительного и других кадастров.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907313"/>
            <a:ext cx="4359069" cy="27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 землями </a:t>
            </a:r>
            <a:r>
              <a:rPr lang="ru-RU" dirty="0" smtClean="0"/>
              <a:t>сельхоз. назначения </a:t>
            </a:r>
            <a:r>
              <a:rPr lang="ru-RU" dirty="0"/>
              <a:t>следует понимать участки и водные объекты, выделенные для следующих целей: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534" y="2968156"/>
            <a:ext cx="3754760" cy="254907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пашни, пастбища, сенокосы;</a:t>
            </a:r>
          </a:p>
          <a:p>
            <a:r>
              <a:rPr lang="ru-RU" dirty="0"/>
              <a:t>выращивание технологических культур;</a:t>
            </a:r>
          </a:p>
          <a:p>
            <a:r>
              <a:rPr lang="ru-RU" dirty="0"/>
              <a:t>возведение построек под хранение, переработку или производство с/х продукции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коммерческая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94" y="2996952"/>
            <a:ext cx="417736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53332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Кроме того, в этот перечень нужно включить территории, занятые лесами, свалками и полигонами.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72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51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Главная цель кадастровой оценки земли – формирование размера земельного налога, арендной платы и других платежей.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8610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ГКО земель позволяет сформировать единый кадастр. Это в свою очередь дает возможность получить усредненные показатели, которые отобразят различия в качестве территорий с/х назначения.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3170454" cy="20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Кадастровая стоимость определяется путем умножения рентного дохода на срок капитализации, который составляет 33 года. Процедура определения КС состоит из следующих этапов: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Определение показателей по плодородию, локации и технологическим свойствам. Таким образом вычисляется средняя кадастровая стоимость земель сельскохозяйственного назначения.</a:t>
            </a:r>
          </a:p>
          <a:p>
            <a:r>
              <a:rPr lang="ru-RU" dirty="0"/>
              <a:t>Выявление удельного показателя через капитализацию рентного дохода.</a:t>
            </a:r>
          </a:p>
          <a:p>
            <a:r>
              <a:rPr lang="ru-RU" dirty="0"/>
              <a:t>Умножение удельного показателя на площадь участка.</a:t>
            </a:r>
          </a:p>
          <a:p>
            <a:r>
              <a:rPr lang="ru-RU" dirty="0"/>
              <a:t>Заключительный этап – оформление и утверждение материалов ГКО.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3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8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Любой объект недвижимости, в соответствии с отечественными нормами, имеет рыночную и кадастровую стоимость. ГКО проводят лицензированные специалисты по решению уполномоченных органов. Эта процедура призвана определить цену земли, особенности её использования и владения.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62315"/>
            <a:ext cx="3598739" cy="26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Кадастровая стоимость земельного участка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7618992" cy="286739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–</a:t>
            </a:r>
            <a:r>
              <a:rPr lang="ru-RU" sz="2400" b="1" dirty="0"/>
              <a:t> </a:t>
            </a:r>
            <a:r>
              <a:rPr lang="ru-RU" sz="2400" b="1" dirty="0" smtClean="0"/>
              <a:t>это  </a:t>
            </a:r>
            <a:r>
              <a:rPr lang="ru-RU" sz="2400" b="1" dirty="0"/>
              <a:t>величина, которая определяется по итогам государственной оценки земли с учётом классификации наделов согласно целевому назначению. Для каждой территории она вычисляется в индивидуальном порядке согласно законодательству об оценочной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/>
          <a:stretch/>
        </p:blipFill>
        <p:spPr>
          <a:xfrm>
            <a:off x="2915816" y="3778138"/>
            <a:ext cx="3874576" cy="27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Федеральный закон от 29.07.1998 «Об оценочной деятельности в Российской Федерации»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060849"/>
            <a:ext cx="8229600" cy="165618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Порядок процедуры регламентирует </a:t>
            </a:r>
            <a:r>
              <a:rPr lang="ru-RU" dirty="0">
                <a:hlinkClick r:id="rId2"/>
              </a:rPr>
              <a:t>Федеральный закон от 29.07.1998 «Об оценочной деятельности в Российской Федерации»</a:t>
            </a:r>
            <a:r>
              <a:rPr lang="ru-RU" dirty="0"/>
              <a:t>. Основные положения о кадастровой цене закреплены в </a:t>
            </a:r>
            <a:r>
              <a:rPr lang="ru-RU" dirty="0">
                <a:hlinkClick r:id="rId3"/>
              </a:rPr>
              <a:t>ст.66 ЗК РФ</a:t>
            </a:r>
            <a:r>
              <a:rPr lang="ru-RU" dirty="0" smtClean="0">
                <a:hlinkClick r:id="rId3"/>
              </a:rPr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2" r="28376"/>
          <a:stretch/>
        </p:blipFill>
        <p:spPr>
          <a:xfrm>
            <a:off x="6588224" y="3933056"/>
            <a:ext cx="1940867" cy="25090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Согласно ст. 24.12 ФЗ № 135, ГКО осуществляется по решению исполнительного органа государственной власти субъекта РФ, или по инициативе органа местного самоуправления.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343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ОСУЩЕСТВЛЯЕТ?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2197224"/>
          </a:xfrm>
        </p:spPr>
        <p:txBody>
          <a:bodyPr>
            <a:noAutofit/>
          </a:bodyPr>
          <a:lstStyle/>
          <a:p>
            <a:r>
              <a:rPr lang="ru-RU" sz="2400" dirty="0"/>
              <a:t>В настоящее время кадастровую стоимость определяют независимые оценщики.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 smtClean="0"/>
              <a:t>Полученные </a:t>
            </a:r>
            <a:r>
              <a:rPr lang="ru-RU" sz="2400" dirty="0"/>
              <a:t>данные заносятся в </a:t>
            </a:r>
            <a:r>
              <a:rPr lang="ru-RU" sz="2400" dirty="0">
                <a:hlinkClick r:id="rId2"/>
              </a:rPr>
              <a:t>государственный кадастр недвижимости (ГКН</a:t>
            </a:r>
            <a:r>
              <a:rPr lang="ru-RU" sz="2400" dirty="0" smtClean="0">
                <a:hlinkClick r:id="rId2"/>
              </a:rPr>
              <a:t>)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</a:pPr>
            <a:r>
              <a:rPr lang="ru-RU" sz="2400" i="1" dirty="0" smtClean="0"/>
              <a:t> </a:t>
            </a:r>
            <a:r>
              <a:rPr lang="ru-RU" sz="2400" i="1" dirty="0"/>
              <a:t>Узнать КС можно с помощью интерактивной карты на сайте </a:t>
            </a:r>
            <a:r>
              <a:rPr lang="ru-RU" sz="2400" i="1" dirty="0" err="1" smtClean="0"/>
              <a:t>Роснедвижимости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5292080" cy="30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о проведении процедуры должно содержать: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800600"/>
          </a:xfrm>
        </p:spPr>
        <p:txBody>
          <a:bodyPr/>
          <a:lstStyle/>
          <a:p>
            <a:r>
              <a:rPr lang="ru-RU" dirty="0" smtClean="0"/>
              <a:t>год </a:t>
            </a:r>
            <a:r>
              <a:rPr lang="ru-RU" dirty="0"/>
              <a:t>начала проведения работ по вычислению КС;</a:t>
            </a:r>
          </a:p>
          <a:p>
            <a:r>
              <a:rPr lang="ru-RU" dirty="0"/>
              <a:t>вид/виды объектов недвижимости, в отношении которых принято решение;</a:t>
            </a:r>
          </a:p>
          <a:p>
            <a:r>
              <a:rPr lang="ru-RU" dirty="0">
                <a:hlinkClick r:id="rId2"/>
              </a:rPr>
              <a:t>категорию(</a:t>
            </a:r>
            <a:r>
              <a:rPr lang="ru-RU" dirty="0" err="1">
                <a:hlinkClick r:id="rId2"/>
              </a:rPr>
              <a:t>ии</a:t>
            </a:r>
            <a:r>
              <a:rPr lang="ru-RU" dirty="0">
                <a:hlinkClick r:id="rId2"/>
              </a:rPr>
              <a:t>) земель</a:t>
            </a:r>
            <a:r>
              <a:rPr lang="ru-RU" dirty="0"/>
              <a:t> и прочие сведения.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44" y="4104325"/>
            <a:ext cx="3836095" cy="24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Периодичность проведения ГКО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Согласно законодательству, кадастровая оценка земель (КОЗ) обычно выполняется раз в 5 лет и не чаще раза в 3 года. Однако в связи с тем, что система уполномоченных бюджетных учреждений только формируется, проведение плановой ГКО временно приостановлено.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До 2020 года собственник может в любое удобное время инициировать внеплановую экспертизу в частных оценочных фирмах.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  Важный </a:t>
            </a:r>
            <a:r>
              <a:rPr lang="ru-RU" i="1" dirty="0"/>
              <a:t>нюанс: в Москве, Санкт-Петербурге и Севастополе результаты государственной кадастровой оценки земель можно получить не чаще одного раза в два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6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оцениваются земли населенных </a:t>
            </a:r>
            <a:r>
              <a:rPr lang="ru-RU" b="1" dirty="0" smtClean="0"/>
              <a:t>пунктов?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26074"/>
            <a:ext cx="8244408" cy="21644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 </a:t>
            </a:r>
            <a:r>
              <a:rPr lang="ru-RU" dirty="0"/>
              <a:t>этой категории относят территории, предназначенные и используемые для развития и застройки городов, сел, поселков. Такие участки отделяются границей от </a:t>
            </a:r>
            <a:r>
              <a:rPr lang="ru-RU" dirty="0">
                <a:hlinkClick r:id="rId2"/>
              </a:rPr>
              <a:t>зон другого назначения</a:t>
            </a:r>
            <a:r>
              <a:rPr lang="ru-RU" dirty="0"/>
              <a:t>.</a:t>
            </a:r>
          </a:p>
        </p:txBody>
      </p:sp>
      <p:pic>
        <p:nvPicPr>
          <p:cNvPr id="1026" name="Picture 2" descr="ÐÐµÐ¼Ð»Ñ Ð½Ð°ÑÐµÐ»ÐµÐ½Ð½Ð¾Ð³Ð¾ Ð¿ÑÐ½Ðº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7196"/>
            <a:ext cx="5472608" cy="33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Комплексная оценка земель населенных пунктов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9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–это  </a:t>
            </a:r>
            <a:r>
              <a:rPr lang="ru-RU" dirty="0"/>
              <a:t>совокупность мероприятий по вычислению кадастровой стоимости участков, расположенных в составе населенного пункта.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42" y="3645024"/>
            <a:ext cx="5022304" cy="30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Цели комплексной оценки земель населённых пунктов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7632848" cy="28083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Составление систематизированной базы данных о локации, целевой специфике, правовом статусе земель РФ.</a:t>
            </a:r>
          </a:p>
          <a:p>
            <a:r>
              <a:rPr lang="ru-RU" dirty="0"/>
              <a:t>Определение ставки арендной платы, первичных цен продажи прав собственности.</a:t>
            </a:r>
          </a:p>
          <a:p>
            <a:r>
              <a:rPr lang="ru-RU" dirty="0"/>
              <a:t>Уточнение базы налогообложения.</a:t>
            </a:r>
          </a:p>
          <a:p>
            <a:r>
              <a:rPr lang="ru-RU" dirty="0"/>
              <a:t>Определение направлений планирования и застройки.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8"/>
          <a:stretch/>
        </p:blipFill>
        <p:spPr>
          <a:xfrm>
            <a:off x="1595603" y="4077072"/>
            <a:ext cx="7344816" cy="269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42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147</TotalTime>
  <Words>768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Государственная кадастровая оценка земель</vt:lpstr>
      <vt:lpstr>Кадастровая стоимость земельного участка</vt:lpstr>
      <vt:lpstr>Федеральный закон от 29.07.1998 «Об оценочной деятельности в Российской Федерации».</vt:lpstr>
      <vt:lpstr>КТО ОСУЩЕСТВЛЯЕТ?</vt:lpstr>
      <vt:lpstr>Решение о проведении процедуры должно содержать: </vt:lpstr>
      <vt:lpstr>Периодичность проведения ГКО </vt:lpstr>
      <vt:lpstr>Как оцениваются земли населенных пунктов? </vt:lpstr>
      <vt:lpstr>Комплексная оценка земель населенных пунктов </vt:lpstr>
      <vt:lpstr> Цели комплексной оценки земель населённых пунктов </vt:lpstr>
      <vt:lpstr>Объекты кадастровой оценки </vt:lpstr>
      <vt:lpstr>Этапы ГКО населенных пунктов :</vt:lpstr>
      <vt:lpstr>При проведении ГКО в расчет берется существенный массив информации:</vt:lpstr>
      <vt:lpstr>Способы массовой оценки при определении КС :</vt:lpstr>
      <vt:lpstr>Процедура оценки земель, выделенных для сельского хозяйства </vt:lpstr>
      <vt:lpstr>Под землями сельхоз. назначения следует понимать участки и водные объекты, выделенные для следующих целей:</vt:lpstr>
      <vt:lpstr>Главная цель кадастровой оценки земли – формирование размера земельного налога, арендной платы и других платежей.</vt:lpstr>
      <vt:lpstr>Кадастровая стоимость определяется путем умножения рентного дохода на срок капитализации, который составляет 33 года. Процедура определения КС состоит из следующих этапов: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2019-10-25T04:31:49Z</dcterms:created>
  <dcterms:modified xsi:type="dcterms:W3CDTF">2020-02-25T08:50:16Z</dcterms:modified>
</cp:coreProperties>
</file>