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67" r:id="rId3"/>
    <p:sldId id="269" r:id="rId4"/>
    <p:sldId id="270" r:id="rId5"/>
    <p:sldId id="268" r:id="rId6"/>
    <p:sldId id="271" r:id="rId7"/>
    <p:sldId id="273" r:id="rId8"/>
    <p:sldId id="272" r:id="rId9"/>
    <p:sldId id="274" r:id="rId10"/>
    <p:sldId id="275" r:id="rId11"/>
    <p:sldId id="280" r:id="rId12"/>
    <p:sldId id="277" r:id="rId13"/>
    <p:sldId id="278" r:id="rId14"/>
    <p:sldId id="279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900"/>
    <a:srgbClr val="FF99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0" autoAdjust="0"/>
    <p:restoredTop sz="94400" autoAdjust="0"/>
  </p:normalViewPr>
  <p:slideViewPr>
    <p:cSldViewPr>
      <p:cViewPr varScale="1">
        <p:scale>
          <a:sx n="84" d="100"/>
          <a:sy n="84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1CC314-91A3-4528-A1E5-66A78806F3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007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00CB8-211C-4ADB-8846-C91C751022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474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27F32-EEB8-4A79-9EAF-F72BF27C0F71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00CB8-211C-4ADB-8846-C91C7510229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609600" y="26670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5C149C-B7DA-449C-97D9-28EE07F9D1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D2EC8-C5C9-4D40-819E-0A53F15651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856B4-01AB-4743-9E3A-33BDAE9AEE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785C85B7-ED0C-4496-8F34-7BE7313416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3CBB8-6FBB-41F6-A4F5-DD40C7710F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AD126-F16E-429E-B967-0A3BED4A59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BBEE-5F51-4E37-BE5E-5C9D124341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50C13-B281-4DD0-883B-29464038A8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FB2F0-04A3-41A3-BF0C-8A6A696FD5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51497-31AC-4643-89AF-1426A05841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FF8A3-5251-497B-BE26-D125E67EE3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B77FF-0921-48DB-8D97-3CFC1238FE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27CB0-6B8A-428A-816C-82B8BB7D0B1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heel spokes="2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229459441_e0258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034541">
            <a:off x="4868308" y="1762296"/>
            <a:ext cx="3661282" cy="42910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720" y="214290"/>
            <a:ext cx="8858280" cy="1404942"/>
          </a:xfrm>
        </p:spPr>
        <p:txBody>
          <a:bodyPr/>
          <a:lstStyle/>
          <a:p>
            <a:r>
              <a:rPr lang="ru-RU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Кодирование цветовой информации</a:t>
            </a:r>
            <a:endParaRPr lang="ru-RU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moonbow-mak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2285992"/>
            <a:ext cx="4412152" cy="34078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s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857496"/>
            <a:ext cx="4191021" cy="3453401"/>
          </a:xfrm>
          <a:prstGeom prst="rect">
            <a:avLst/>
          </a:prstGeom>
        </p:spPr>
      </p:pic>
      <p:pic>
        <p:nvPicPr>
          <p:cNvPr id="3" name="Рисунок 2" descr="250px-HSV_co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85728"/>
            <a:ext cx="4911363" cy="39290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285728"/>
            <a:ext cx="457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Цветовая модель </a:t>
            </a:r>
            <a:r>
              <a:rPr lang="en-US" sz="2800" b="1" i="1" dirty="0" smtClean="0"/>
              <a:t>HSB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endParaRPr lang="ru-RU" sz="2400" dirty="0" smtClean="0"/>
          </a:p>
          <a:p>
            <a:pPr algn="ctr"/>
            <a:r>
              <a:rPr lang="en-US" sz="2400" dirty="0" smtClean="0"/>
              <a:t>Hue </a:t>
            </a:r>
            <a:r>
              <a:rPr lang="ru-RU" sz="2400" dirty="0" smtClean="0"/>
              <a:t> (цветовой оттенок), </a:t>
            </a:r>
            <a:r>
              <a:rPr lang="en-US" sz="2400" dirty="0" smtClean="0"/>
              <a:t>Saturation </a:t>
            </a:r>
            <a:r>
              <a:rPr lang="ru-RU" sz="2400" dirty="0" smtClean="0"/>
              <a:t> (насыщенность), </a:t>
            </a:r>
            <a:r>
              <a:rPr lang="en-US" sz="2400" dirty="0" smtClean="0"/>
              <a:t>Brightness</a:t>
            </a:r>
            <a:r>
              <a:rPr lang="ru-RU" sz="2400" dirty="0" smtClean="0"/>
              <a:t> (яркость)</a:t>
            </a:r>
            <a:endParaRPr lang="ru-RU" sz="2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571480"/>
            <a:ext cx="7772400" cy="5524520"/>
          </a:xfrm>
        </p:spPr>
        <p:txBody>
          <a:bodyPr/>
          <a:lstStyle/>
          <a:p>
            <a:r>
              <a:rPr lang="ru-RU" dirty="0" smtClean="0"/>
              <a:t>Какие цвета лежат в основе </a:t>
            </a:r>
            <a:r>
              <a:rPr lang="en-US" dirty="0" smtClean="0"/>
              <a:t>RGB</a:t>
            </a:r>
            <a:r>
              <a:rPr lang="ru-RU" dirty="0" smtClean="0"/>
              <a:t> – кодирования?</a:t>
            </a:r>
          </a:p>
          <a:p>
            <a:r>
              <a:rPr lang="ru-RU" dirty="0" smtClean="0"/>
              <a:t>Какой ученый обобщил теоретические основы смешивания цветов и сформулировал аддитивные законы синтеза цвета?</a:t>
            </a:r>
          </a:p>
          <a:p>
            <a:r>
              <a:rPr lang="ru-RU" dirty="0" smtClean="0"/>
              <a:t>Сформулируйте закон </a:t>
            </a:r>
            <a:r>
              <a:rPr lang="ru-RU" dirty="0" err="1" smtClean="0"/>
              <a:t>трехмерности</a:t>
            </a:r>
            <a:r>
              <a:rPr lang="ru-RU" dirty="0" smtClean="0"/>
              <a:t> и закон непрерывности.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цветовой куб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0"/>
            <a:ext cx="6357982" cy="48382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4857760"/>
            <a:ext cx="8715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/>
              <a:t>Какой цвет на цветовом кубе соответствует вершине </a:t>
            </a:r>
          </a:p>
          <a:p>
            <a:pPr marL="342900" indent="-342900"/>
            <a:r>
              <a:rPr lang="ru-RU" sz="2400" dirty="0" smtClean="0"/>
              <a:t>	(0; 1; 1)?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Координаты одной из вершин куба на рисунке не указаны. Каковы координаты этой вершины и какому цвету они соответствуют?</a:t>
            </a:r>
            <a:endParaRPr lang="ru-RU" sz="2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4143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Пусть используется режим </a:t>
            </a:r>
            <a:r>
              <a:rPr lang="en-US" sz="2400" dirty="0" smtClean="0"/>
              <a:t>True-Color</a:t>
            </a:r>
            <a:r>
              <a:rPr lang="ru-RU" sz="2400" dirty="0" smtClean="0"/>
              <a:t>. Укажите цвет, который задается кодом: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000000001111111111111111</a:t>
            </a:r>
            <a:endParaRPr lang="ru-RU" sz="2400" dirty="0"/>
          </a:p>
        </p:txBody>
      </p:sp>
      <p:pic>
        <p:nvPicPr>
          <p:cNvPr id="3" name="Рисунок 2" descr="голубо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5" y="214290"/>
            <a:ext cx="4547409" cy="2857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282" y="3929066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011111110111111101111111</a:t>
            </a:r>
            <a:endParaRPr lang="ru-RU" sz="2400" dirty="0"/>
          </a:p>
        </p:txBody>
      </p:sp>
      <p:pic>
        <p:nvPicPr>
          <p:cNvPr id="8" name="Рисунок 7" descr="серы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3500438"/>
            <a:ext cx="4486275" cy="3152775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10272"/>
          </a:xfrm>
        </p:spPr>
        <p:txBody>
          <a:bodyPr/>
          <a:lstStyle/>
          <a:p>
            <a:r>
              <a:rPr lang="ru-RU" sz="2400" dirty="0" smtClean="0"/>
              <a:t>Какими характеристиками цвета оперирует </a:t>
            </a:r>
            <a:r>
              <a:rPr lang="en-US" sz="2400" dirty="0" smtClean="0"/>
              <a:t>HSB</a:t>
            </a:r>
            <a:r>
              <a:rPr lang="ru-RU" sz="2400" dirty="0" smtClean="0"/>
              <a:t> – модель цветопередачи?</a:t>
            </a:r>
          </a:p>
          <a:p>
            <a:r>
              <a:rPr lang="ru-RU" sz="2400" dirty="0" smtClean="0"/>
              <a:t>Как кодируется цветовой оттенок в </a:t>
            </a:r>
            <a:r>
              <a:rPr lang="en-US" sz="2400" dirty="0" smtClean="0"/>
              <a:t>HSB</a:t>
            </a:r>
            <a:r>
              <a:rPr lang="ru-RU" sz="2400" dirty="0" smtClean="0"/>
              <a:t> – модели?</a:t>
            </a:r>
          </a:p>
          <a:p>
            <a:r>
              <a:rPr lang="ru-RU" sz="2400" dirty="0" smtClean="0"/>
              <a:t>Где на цветовом круге располагаются коричневый, оранжевый и фиолетовый цвета. Какими числами, на ваш взгляд, эти цвета кодируются?</a:t>
            </a:r>
            <a:endParaRPr lang="ru-RU" sz="2400" dirty="0"/>
          </a:p>
        </p:txBody>
      </p:sp>
      <p:pic>
        <p:nvPicPr>
          <p:cNvPr id="4" name="Рисунок 3" descr="круг манселл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285992"/>
            <a:ext cx="6500858" cy="4572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LSColorSpa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714620"/>
            <a:ext cx="3780000" cy="392909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928670"/>
            <a:ext cx="828677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Домашнее задание.</a:t>
            </a:r>
          </a:p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Выучить основные понятия.</a:t>
            </a: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Задача.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 хотите работать с разрешением 800×600 пикселей, используя одновременно 65536 цветов (16-битное кодирование). В магазине продаются видеокарты с памятью 512 Кб, 1 Мб, 2 Мб, 4 Мб. Какие карты подходят для вашей работы?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357166"/>
            <a:ext cx="8218487" cy="614364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каких формах может быть представлена графическая информация?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такое пиксель?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Чем определяется разрешающая способность 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такое глубина цвета?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связаны между собой количество цветов в палитре и глубина цвета?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928670"/>
            <a:ext cx="8229600" cy="285752"/>
          </a:xfrm>
        </p:spPr>
        <p:txBody>
          <a:bodyPr/>
          <a:lstStyle/>
          <a:p>
            <a:pPr eaLnBrk="1" hangingPunct="1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Цветовая модель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RGB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388" name="Picture 2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28868"/>
            <a:ext cx="8032777" cy="39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348" y="142873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СМЕШЕНИЕ ЦВЕТОВ В РАВНЫХ ПРОПОРЦИЯХ</a:t>
            </a:r>
            <a:endParaRPr lang="ru-RU" sz="2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ерман грассма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6391">
            <a:off x="5789344" y="1001268"/>
            <a:ext cx="3097110" cy="3767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ломоносо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95999">
            <a:off x="489758" y="685599"/>
            <a:ext cx="3164038" cy="4003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214414" y="485776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М.В. Ломоносов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857884" y="485776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Г. Грассман</a:t>
            </a:r>
            <a:endParaRPr lang="ru-RU" sz="20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64399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Закон трехмерности. </a:t>
            </a:r>
            <a:r>
              <a:rPr lang="ru-RU" sz="2800" dirty="0" smtClean="0"/>
              <a:t>С помощью трех независимых цветов можно, смешивая их в однозначно определенной пропорции, выразить любой цвет.</a:t>
            </a:r>
          </a:p>
          <a:p>
            <a:endParaRPr lang="ru-RU" sz="2800" dirty="0" smtClean="0"/>
          </a:p>
          <a:p>
            <a:r>
              <a:rPr lang="ru-RU" sz="2800" b="1" i="1" dirty="0" smtClean="0"/>
              <a:t>Независимые цвета </a:t>
            </a:r>
            <a:r>
              <a:rPr lang="ru-RU" sz="2800" dirty="0" smtClean="0"/>
              <a:t>– </a:t>
            </a:r>
            <a:r>
              <a:rPr lang="ru-RU" sz="2800" dirty="0" err="1" smtClean="0"/>
              <a:t>цвета</a:t>
            </a:r>
            <a:r>
              <a:rPr lang="ru-RU" sz="2800" dirty="0" smtClean="0"/>
              <a:t> некоторого набора, никакой из которых нельзя получить, смешивая остальные цвета.</a:t>
            </a:r>
          </a:p>
          <a:p>
            <a:endParaRPr lang="ru-RU" sz="2800" dirty="0" smtClean="0"/>
          </a:p>
          <a:p>
            <a:r>
              <a:rPr lang="ru-RU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Закон непрерывности</a:t>
            </a:r>
            <a:r>
              <a:rPr lang="ru-RU" sz="2800" dirty="0" smtClean="0"/>
              <a:t>. При непрерывном изменении пропорции, в которой взяты компоненты цветовой смеси, получаемый цвет так же меняется непрерывно.</a:t>
            </a:r>
            <a:endParaRPr lang="ru-RU" sz="28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цветовой куб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0"/>
            <a:ext cx="3643338" cy="3338950"/>
          </a:xfrm>
          <a:prstGeom prst="rect">
            <a:avLst/>
          </a:prstGeom>
        </p:spPr>
      </p:pic>
      <p:pic>
        <p:nvPicPr>
          <p:cNvPr id="3" name="Рисунок 2" descr="цветовой куб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14686"/>
            <a:ext cx="4458508" cy="3643314"/>
          </a:xfrm>
          <a:prstGeom prst="rect">
            <a:avLst/>
          </a:prstGeom>
        </p:spPr>
      </p:pic>
      <p:pic>
        <p:nvPicPr>
          <p:cNvPr id="2" name="Рисунок 1" descr="цветовой куб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2584" y="3214686"/>
            <a:ext cx="4541416" cy="3643314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Характеристики цвета:</a:t>
            </a:r>
          </a:p>
          <a:p>
            <a:r>
              <a:rPr lang="ru-RU" i="1" u="sng" dirty="0" smtClean="0"/>
              <a:t>Яркость</a:t>
            </a:r>
            <a:r>
              <a:rPr lang="ru-RU" dirty="0" smtClean="0"/>
              <a:t> – количественная мера световой энергии, излучаемой или отражаемой в сторону наблюдателя.</a:t>
            </a:r>
          </a:p>
          <a:p>
            <a:endParaRPr lang="ru-RU" dirty="0" smtClean="0"/>
          </a:p>
          <a:p>
            <a:r>
              <a:rPr lang="ru-RU" i="1" u="sng" dirty="0" smtClean="0"/>
              <a:t>Насыщенность</a:t>
            </a:r>
            <a:r>
              <a:rPr lang="ru-RU" dirty="0" smtClean="0"/>
              <a:t> – степень разбавления белым цветом.</a:t>
            </a:r>
          </a:p>
          <a:p>
            <a:endParaRPr lang="ru-RU" dirty="0" smtClean="0"/>
          </a:p>
          <a:p>
            <a:r>
              <a:rPr lang="ru-RU" i="1" u="sng" dirty="0"/>
              <a:t>Цветовой оттенок </a:t>
            </a:r>
            <a:r>
              <a:rPr lang="ru-RU" dirty="0" smtClean="0"/>
              <a:t>– расположение цвета в цветовой палитре.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67" name="Group 31"/>
          <p:cNvGraphicFramePr>
            <a:graphicFrameLocks noGrp="1"/>
          </p:cNvGraphicFramePr>
          <p:nvPr>
            <p:ph sz="half" idx="1"/>
          </p:nvPr>
        </p:nvGraphicFramePr>
        <p:xfrm>
          <a:off x="642910" y="1428736"/>
          <a:ext cx="1150938" cy="2305052"/>
        </p:xfrm>
        <a:graphic>
          <a:graphicData uri="http://schemas.openxmlformats.org/drawingml/2006/table">
            <a:tbl>
              <a:tblPr/>
              <a:tblGrid>
                <a:gridCol w="1150938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982" name="Group 46"/>
          <p:cNvGraphicFramePr>
            <a:graphicFrameLocks noGrp="1"/>
          </p:cNvGraphicFramePr>
          <p:nvPr>
            <p:ph sz="half" idx="2"/>
          </p:nvPr>
        </p:nvGraphicFramePr>
        <p:xfrm>
          <a:off x="642910" y="3714752"/>
          <a:ext cx="1150938" cy="1800225"/>
        </p:xfrm>
        <a:graphic>
          <a:graphicData uri="http://schemas.openxmlformats.org/drawingml/2006/table">
            <a:tbl>
              <a:tblPr/>
              <a:tblGrid>
                <a:gridCol w="1150938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</a:tbl>
          </a:graphicData>
        </a:graphic>
      </p:graphicFrame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447675" y="352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250825" y="765175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</a:t>
            </a:r>
            <a:r>
              <a:rPr lang="ru-RU" sz="2400" b="1" dirty="0">
                <a:solidFill>
                  <a:schemeClr val="bg1"/>
                </a:solidFill>
              </a:rPr>
              <a:t>аждый  </a:t>
            </a:r>
            <a:r>
              <a:rPr lang="ru-RU" sz="2400" b="1" dirty="0">
                <a:solidFill>
                  <a:srgbClr val="FF6600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хотник  </a:t>
            </a:r>
            <a:r>
              <a:rPr lang="ru-RU" sz="2400" b="1" dirty="0">
                <a:solidFill>
                  <a:srgbClr val="FFFF00"/>
                </a:solidFill>
              </a:rPr>
              <a:t>Ж</a:t>
            </a:r>
            <a:r>
              <a:rPr lang="ru-RU" sz="2400" b="1" dirty="0">
                <a:solidFill>
                  <a:schemeClr val="bg1"/>
                </a:solidFill>
              </a:rPr>
              <a:t>елает  </a:t>
            </a:r>
            <a:r>
              <a:rPr lang="ru-RU" sz="2400" b="1" dirty="0">
                <a:solidFill>
                  <a:srgbClr val="009900"/>
                </a:solidFill>
              </a:rPr>
              <a:t>З</a:t>
            </a:r>
            <a:r>
              <a:rPr lang="ru-RU" sz="2400" b="1" dirty="0">
                <a:solidFill>
                  <a:schemeClr val="bg1"/>
                </a:solidFill>
              </a:rPr>
              <a:t>нать, </a:t>
            </a:r>
            <a:r>
              <a:rPr lang="ru-RU" sz="2400" b="1" dirty="0">
                <a:solidFill>
                  <a:srgbClr val="00B0F0"/>
                </a:solidFill>
              </a:rPr>
              <a:t>Г</a:t>
            </a:r>
            <a:r>
              <a:rPr lang="ru-RU" sz="2400" b="1" dirty="0">
                <a:solidFill>
                  <a:schemeClr val="bg1"/>
                </a:solidFill>
              </a:rPr>
              <a:t>де  </a:t>
            </a:r>
            <a:r>
              <a:rPr lang="ru-RU" sz="2400" b="1" dirty="0">
                <a:solidFill>
                  <a:srgbClr val="0070C0"/>
                </a:solidFill>
              </a:rPr>
              <a:t>С</a:t>
            </a:r>
            <a:r>
              <a:rPr lang="ru-RU" sz="2400" b="1" dirty="0">
                <a:solidFill>
                  <a:schemeClr val="bg1"/>
                </a:solidFill>
              </a:rPr>
              <a:t>идит  </a:t>
            </a:r>
            <a:r>
              <a:rPr lang="ru-RU" sz="2400" b="1" dirty="0">
                <a:solidFill>
                  <a:srgbClr val="7030A0"/>
                </a:solidFill>
              </a:rPr>
              <a:t>Ф</a:t>
            </a:r>
            <a:r>
              <a:rPr lang="ru-RU" sz="2400" b="1" dirty="0">
                <a:solidFill>
                  <a:schemeClr val="bg1"/>
                </a:solidFill>
              </a:rPr>
              <a:t>азан</a:t>
            </a:r>
          </a:p>
        </p:txBody>
      </p:sp>
      <p:sp>
        <p:nvSpPr>
          <p:cNvPr id="39990" name="Text Box 54"/>
          <p:cNvSpPr txBox="1">
            <a:spLocks noChangeArrowheads="1"/>
          </p:cNvSpPr>
          <p:nvPr/>
        </p:nvSpPr>
        <p:spPr bwMode="auto">
          <a:xfrm>
            <a:off x="395288" y="5949950"/>
            <a:ext cx="874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</a:t>
            </a:r>
            <a:r>
              <a:rPr lang="ru-RU" sz="2400" b="1" dirty="0">
                <a:solidFill>
                  <a:schemeClr val="bg1"/>
                </a:solidFill>
              </a:rPr>
              <a:t>ак </a:t>
            </a:r>
            <a:r>
              <a:rPr lang="ru-RU" sz="2400" b="1" dirty="0">
                <a:solidFill>
                  <a:srgbClr val="FF9933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днажды </a:t>
            </a:r>
            <a:r>
              <a:rPr lang="ru-RU" sz="2400" b="1" dirty="0">
                <a:solidFill>
                  <a:srgbClr val="FFFF00"/>
                </a:solidFill>
              </a:rPr>
              <a:t>Ж</a:t>
            </a:r>
            <a:r>
              <a:rPr lang="ru-RU" sz="2400" b="1" dirty="0">
                <a:solidFill>
                  <a:schemeClr val="bg1"/>
                </a:solidFill>
              </a:rPr>
              <a:t>ак  </a:t>
            </a:r>
            <a:r>
              <a:rPr lang="ru-RU" sz="2400" b="1" dirty="0">
                <a:solidFill>
                  <a:srgbClr val="009900"/>
                </a:solidFill>
              </a:rPr>
              <a:t>З</a:t>
            </a:r>
            <a:r>
              <a:rPr lang="ru-RU" sz="2400" b="1" dirty="0">
                <a:solidFill>
                  <a:schemeClr val="bg1"/>
                </a:solidFill>
              </a:rPr>
              <a:t>вонарь </a:t>
            </a:r>
            <a:r>
              <a:rPr lang="ru-RU" sz="2400" b="1" dirty="0" err="1">
                <a:solidFill>
                  <a:srgbClr val="00B0F0"/>
                </a:solidFill>
              </a:rPr>
              <a:t>Г</a:t>
            </a:r>
            <a:r>
              <a:rPr lang="ru-RU" sz="2400" b="1" dirty="0" err="1">
                <a:solidFill>
                  <a:schemeClr val="bg1"/>
                </a:solidFill>
              </a:rPr>
              <a:t>олубой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rgbClr val="0070C0"/>
                </a:solidFill>
              </a:rPr>
              <a:t>С</a:t>
            </a:r>
            <a:r>
              <a:rPr lang="ru-RU" sz="2400" b="1" dirty="0">
                <a:solidFill>
                  <a:schemeClr val="bg1"/>
                </a:solidFill>
              </a:rPr>
              <a:t>ломал </a:t>
            </a:r>
            <a:r>
              <a:rPr lang="ru-RU" sz="2400" b="1" dirty="0">
                <a:solidFill>
                  <a:srgbClr val="7030A0"/>
                </a:solidFill>
              </a:rPr>
              <a:t>Ф</a:t>
            </a:r>
            <a:r>
              <a:rPr lang="ru-RU" sz="2400" b="1" dirty="0">
                <a:solidFill>
                  <a:schemeClr val="bg1"/>
                </a:solidFill>
              </a:rPr>
              <a:t>онарь</a:t>
            </a:r>
          </a:p>
        </p:txBody>
      </p:sp>
      <p:pic>
        <p:nvPicPr>
          <p:cNvPr id="15" name="Рисунок 14" descr="rainb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428736"/>
            <a:ext cx="5943600" cy="4000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9" grpId="0"/>
      <p:bldP spid="399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руг манселл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214686"/>
            <a:ext cx="4860000" cy="3534546"/>
          </a:xfrm>
          <a:prstGeom prst="rect">
            <a:avLst/>
          </a:prstGeom>
        </p:spPr>
      </p:pic>
      <p:pic>
        <p:nvPicPr>
          <p:cNvPr id="2" name="Рисунок 1" descr="HLSColorSpa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46" y="0"/>
            <a:ext cx="5079365" cy="50793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57818" y="1214422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Круг </a:t>
            </a:r>
            <a:r>
              <a:rPr lang="ru-RU" sz="3200" dirty="0" err="1" smtClean="0"/>
              <a:t>Манселла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4786322"/>
            <a:ext cx="4000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Цветовой оттенок кодируется либо величиной угла, либо длиной дуги. Считается, что длина всей окружности равна 1.</a:t>
            </a:r>
            <a:endParaRPr lang="ru-RU" sz="22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Sample presentation slides">
  <a:themeElements>
    <a:clrScheme name="GD_BusPres_01_TP01136794 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285</TotalTime>
  <Words>342</Words>
  <Application>Microsoft Office PowerPoint</Application>
  <PresentationFormat>Экран (4:3)</PresentationFormat>
  <Paragraphs>50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Sample presentation slides</vt:lpstr>
      <vt:lpstr>Кодирование цветовой информации</vt:lpstr>
      <vt:lpstr>Презентация PowerPoint</vt:lpstr>
      <vt:lpstr>Цветовая модель RGB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изображений</dc:title>
  <dc:subject/>
  <dc:creator>***</dc:creator>
  <cp:keywords/>
  <dc:description/>
  <cp:lastModifiedBy>123</cp:lastModifiedBy>
  <cp:revision>30</cp:revision>
  <dcterms:created xsi:type="dcterms:W3CDTF">2010-11-24T17:43:23Z</dcterms:created>
  <dcterms:modified xsi:type="dcterms:W3CDTF">2020-02-25T07:08:34Z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