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737B9A60-A53B-4BC5-80EB-639C946E4776}" type="datetimeFigureOut">
              <a:rPr lang="ru-RU" smtClean="0"/>
              <a:t>25.02.2020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3A8DF3E7-A9A8-4C79-BDDA-65D291B237A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37B9A60-A53B-4BC5-80EB-639C946E4776}" type="datetimeFigureOut">
              <a:rPr lang="ru-RU" smtClean="0"/>
              <a:t>25.02.2020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8DF3E7-A9A8-4C79-BDDA-65D291B237A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37B9A60-A53B-4BC5-80EB-639C946E4776}" type="datetimeFigureOut">
              <a:rPr lang="ru-RU" smtClean="0"/>
              <a:t>25.02.2020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8DF3E7-A9A8-4C79-BDDA-65D291B237A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37B9A60-A53B-4BC5-80EB-639C946E4776}" type="datetimeFigureOut">
              <a:rPr lang="ru-RU" smtClean="0"/>
              <a:t>25.02.2020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3A8DF3E7-A9A8-4C79-BDDA-65D291B237A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737B9A60-A53B-4BC5-80EB-639C946E4776}" type="datetimeFigureOut">
              <a:rPr lang="ru-RU" smtClean="0"/>
              <a:t>25.02.2020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3A8DF3E7-A9A8-4C79-BDDA-65D291B237A7}"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737B9A60-A53B-4BC5-80EB-639C946E4776}" type="datetimeFigureOut">
              <a:rPr lang="ru-RU" smtClean="0"/>
              <a:t>25.02.2020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A8DF3E7-A9A8-4C79-BDDA-65D291B237A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737B9A60-A53B-4BC5-80EB-639C946E4776}" type="datetimeFigureOut">
              <a:rPr lang="ru-RU" smtClean="0"/>
              <a:t>25.02.2020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3A8DF3E7-A9A8-4C79-BDDA-65D291B237A7}"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737B9A60-A53B-4BC5-80EB-639C946E4776}" type="datetimeFigureOut">
              <a:rPr lang="ru-RU" smtClean="0"/>
              <a:t>25.02.2020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A8DF3E7-A9A8-4C79-BDDA-65D291B237A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37B9A60-A53B-4BC5-80EB-639C946E4776}" type="datetimeFigureOut">
              <a:rPr lang="ru-RU" smtClean="0"/>
              <a:t>25.02.2020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8DF3E7-A9A8-4C79-BDDA-65D291B237A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737B9A60-A53B-4BC5-80EB-639C946E4776}" type="datetimeFigureOut">
              <a:rPr lang="ru-RU" smtClean="0"/>
              <a:t>25.02.2020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A8DF3E7-A9A8-4C79-BDDA-65D291B237A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737B9A60-A53B-4BC5-80EB-639C946E4776}" type="datetimeFigureOut">
              <a:rPr lang="ru-RU" smtClean="0"/>
              <a:t>25.02.2020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A8DF3E7-A9A8-4C79-BDDA-65D291B237A7}"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37B9A60-A53B-4BC5-80EB-639C946E4776}" type="datetimeFigureOut">
              <a:rPr lang="ru-RU" smtClean="0"/>
              <a:t>25.02.2020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A8DF3E7-A9A8-4C79-BDDA-65D291B237A7}"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268760"/>
            <a:ext cx="4419600" cy="1600327"/>
          </a:xfrm>
        </p:spPr>
        <p:txBody>
          <a:bodyPr>
            <a:noAutofit/>
          </a:bodyPr>
          <a:lstStyle/>
          <a:p>
            <a:r>
              <a:rPr lang="ru-RU" b="1" smtClean="0"/>
              <a:t>Тема: Порядок </a:t>
            </a:r>
            <a:r>
              <a:rPr lang="ru-RU" b="1" dirty="0" smtClean="0"/>
              <a:t>и принципы проведения кадастровой оценки</a:t>
            </a:r>
            <a:br>
              <a:rPr lang="ru-RU" b="1" dirty="0" smtClean="0"/>
            </a:br>
            <a:r>
              <a:rPr lang="ru-RU" sz="2000" b="1" i="1" dirty="0" smtClean="0"/>
              <a:t>Преподаватель Кудрявцева Н.И.</a:t>
            </a:r>
            <a:r>
              <a:rPr lang="ru-RU" dirty="0" smtClean="0"/>
              <a:t/>
            </a:r>
            <a:br>
              <a:rPr lang="ru-RU" dirty="0" smtClean="0"/>
            </a:b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1268760"/>
            <a:ext cx="4229751" cy="3168352"/>
          </a:xfrm>
          <a:prstGeom prst="rect">
            <a:avLst/>
          </a:prstGeom>
          <a:ln>
            <a:noFill/>
          </a:ln>
          <a:effectLst>
            <a:softEdge rad="112500"/>
          </a:effectLst>
        </p:spPr>
      </p:pic>
      <p:sp>
        <p:nvSpPr>
          <p:cNvPr id="3" name="Прямоугольник 2"/>
          <p:cNvSpPr/>
          <p:nvPr/>
        </p:nvSpPr>
        <p:spPr>
          <a:xfrm>
            <a:off x="683568" y="4912895"/>
            <a:ext cx="7848872" cy="923330"/>
          </a:xfrm>
          <a:prstGeom prst="rect">
            <a:avLst/>
          </a:prstGeom>
        </p:spPr>
        <p:txBody>
          <a:bodyPr wrap="square">
            <a:spAutoFit/>
          </a:bodyPr>
          <a:lstStyle/>
          <a:p>
            <a:pPr algn="ctr"/>
            <a:r>
              <a:rPr lang="ru-RU" b="1" dirty="0"/>
              <a:t> ПМ 04. Информационные системы обеспечения градостроительной деятельности</a:t>
            </a:r>
            <a:endParaRPr lang="ru-RU" dirty="0"/>
          </a:p>
          <a:p>
            <a:pPr algn="ctr"/>
            <a:r>
              <a:rPr lang="ru-RU" b="1" dirty="0"/>
              <a:t>МДК 04.02 Тема 4.8 «</a:t>
            </a:r>
            <a:r>
              <a:rPr lang="ru-RU" b="1" i="1" dirty="0"/>
              <a:t>Государственный градостроительный кадастр</a:t>
            </a:r>
            <a:r>
              <a:rPr lang="ru-RU" b="1" dirty="0"/>
              <a:t>»</a:t>
            </a:r>
            <a:endParaRPr lang="ru-RU" dirty="0"/>
          </a:p>
        </p:txBody>
      </p:sp>
    </p:spTree>
    <p:extLst>
      <p:ext uri="{BB962C8B-B14F-4D97-AF65-F5344CB8AC3E}">
        <p14:creationId xmlns:p14="http://schemas.microsoft.com/office/powerpoint/2010/main" val="3306879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8"/>
            <a:ext cx="8229600" cy="1143000"/>
          </a:xfrm>
        </p:spPr>
        <p:txBody>
          <a:bodyPr>
            <a:normAutofit/>
          </a:bodyPr>
          <a:lstStyle/>
          <a:p>
            <a:r>
              <a:rPr lang="ru-RU" sz="2000" b="0" dirty="0"/>
              <a:t>8. Внесение результатов определения кадастровой стоимости в государственный кадастр недвижимости</a:t>
            </a:r>
            <a:endParaRPr lang="ru-RU" sz="2000" dirty="0"/>
          </a:p>
        </p:txBody>
      </p:sp>
      <p:sp>
        <p:nvSpPr>
          <p:cNvPr id="3" name="Объект 2"/>
          <p:cNvSpPr>
            <a:spLocks noGrp="1"/>
          </p:cNvSpPr>
          <p:nvPr>
            <p:ph idx="1"/>
          </p:nvPr>
        </p:nvSpPr>
        <p:spPr/>
        <p:txBody>
          <a:bodyPr>
            <a:normAutofit fontScale="92500" lnSpcReduction="10000"/>
          </a:bodyPr>
          <a:lstStyle/>
          <a:p>
            <a:r>
              <a:rPr lang="ru-RU" dirty="0"/>
              <a:t>В течение 10 рабочих дней с даты завершения рассмотрения споров о результатах определения кадастровой стоимости орган, осуществляющий функции по государственной кадастровой оценке, направляет сведения о кадастровой стоимости в орган кадастрового учета</a:t>
            </a:r>
            <a:r>
              <a:rPr lang="ru-RU" dirty="0" smtClean="0"/>
              <a:t>.</a:t>
            </a:r>
          </a:p>
          <a:p>
            <a:r>
              <a:rPr lang="ru-RU" dirty="0"/>
              <a:t>В течение 10 рабочих дней с даты получения сведений о кадастровой стоимости орган кадастрового учета осуществляет их внесение в государственный кадастр недвижимости.</a:t>
            </a:r>
          </a:p>
        </p:txBody>
      </p:sp>
    </p:spTree>
    <p:extLst>
      <p:ext uri="{BB962C8B-B14F-4D97-AF65-F5344CB8AC3E}">
        <p14:creationId xmlns:p14="http://schemas.microsoft.com/office/powerpoint/2010/main" val="1444491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686800" cy="838200"/>
          </a:xfrm>
        </p:spPr>
        <p:txBody>
          <a:bodyPr>
            <a:normAutofit/>
          </a:bodyPr>
          <a:lstStyle/>
          <a:p>
            <a:r>
              <a:rPr lang="ru-RU" sz="2000" b="0" dirty="0"/>
              <a:t>9. Рассмотрение споров о результатах определения кадастровой стоимости</a:t>
            </a:r>
            <a:endParaRPr lang="ru-RU" sz="2000" dirty="0"/>
          </a:p>
        </p:txBody>
      </p:sp>
      <p:sp>
        <p:nvSpPr>
          <p:cNvPr id="3" name="Объект 2"/>
          <p:cNvSpPr>
            <a:spLocks noGrp="1"/>
          </p:cNvSpPr>
          <p:nvPr>
            <p:ph idx="1"/>
          </p:nvPr>
        </p:nvSpPr>
        <p:spPr/>
        <p:txBody>
          <a:bodyPr>
            <a:normAutofit fontScale="70000" lnSpcReduction="20000"/>
          </a:bodyPr>
          <a:lstStyle/>
          <a:p>
            <a:r>
              <a:rPr lang="ru-RU" dirty="0"/>
              <a:t>Результаты определения кадастровой стоимости могут быть оспорены в арбитражном суде или комиссии по рассмотрению споров о результатах определения кадастровой стоимости физическими лицами, юридическими лицами в случае, если результаты определения кадастровой стоимости затрагивают права и обязанности этих лиц, а также органами государственной власти, органами местного самоуправления в отношении объектов недвижимости, находящихся в государственной или муниципальной собственности (далее - заявители).</a:t>
            </a:r>
          </a:p>
          <a:p>
            <a:r>
              <a:rPr lang="ru-RU" dirty="0"/>
              <a:t>Решения комиссии могут быть оспорены в арбитражном суде.</a:t>
            </a:r>
          </a:p>
          <a:p>
            <a:r>
              <a:rPr lang="ru-RU" dirty="0"/>
              <a:t>Результаты определения кадастровой стоимости могут быть оспорены в комиссии в течение шести месяцев с даты их внесения в государственный кадастр недвижимости.</a:t>
            </a:r>
          </a:p>
          <a:p>
            <a:endParaRPr lang="ru-RU" dirty="0"/>
          </a:p>
        </p:txBody>
      </p:sp>
    </p:spTree>
    <p:extLst>
      <p:ext uri="{BB962C8B-B14F-4D97-AF65-F5344CB8AC3E}">
        <p14:creationId xmlns:p14="http://schemas.microsoft.com/office/powerpoint/2010/main" val="4108141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229600" cy="1143000"/>
          </a:xfrm>
        </p:spPr>
        <p:txBody>
          <a:bodyPr>
            <a:normAutofit/>
          </a:bodyPr>
          <a:lstStyle/>
          <a:p>
            <a:r>
              <a:rPr lang="ru-RU" sz="2000" dirty="0"/>
              <a:t>Основаниями для пересмотра результатов определения кадастровой стоимости являются:</a:t>
            </a:r>
            <a:br>
              <a:rPr lang="ru-RU" sz="2000" dirty="0"/>
            </a:br>
            <a:endParaRPr lang="ru-RU" sz="2000" dirty="0"/>
          </a:p>
        </p:txBody>
      </p:sp>
      <p:sp>
        <p:nvSpPr>
          <p:cNvPr id="3" name="Объект 2"/>
          <p:cNvSpPr>
            <a:spLocks noGrp="1"/>
          </p:cNvSpPr>
          <p:nvPr>
            <p:ph idx="1"/>
          </p:nvPr>
        </p:nvSpPr>
        <p:spPr/>
        <p:txBody>
          <a:bodyPr/>
          <a:lstStyle/>
          <a:p>
            <a:r>
              <a:rPr lang="ru-RU" dirty="0" smtClean="0"/>
              <a:t>- </a:t>
            </a:r>
            <a:r>
              <a:rPr lang="ru-RU" dirty="0"/>
              <a:t>недостоверность сведений об объекте недвижимости, использованных при определении его кадастровой стоимости;</a:t>
            </a:r>
          </a:p>
          <a:p>
            <a:r>
              <a:rPr lang="ru-RU" dirty="0"/>
              <a:t>- установление в отношении объекта недвижимости его рыночной стоимости на дату, по состоянию на которую была установлена его кадастровая стоимость.</a:t>
            </a:r>
          </a:p>
          <a:p>
            <a:endParaRPr lang="ru-RU" dirty="0"/>
          </a:p>
        </p:txBody>
      </p:sp>
    </p:spTree>
    <p:extLst>
      <p:ext uri="{BB962C8B-B14F-4D97-AF65-F5344CB8AC3E}">
        <p14:creationId xmlns:p14="http://schemas.microsoft.com/office/powerpoint/2010/main" val="3995030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1143000"/>
          </a:xfrm>
        </p:spPr>
        <p:txBody>
          <a:bodyPr>
            <a:normAutofit/>
          </a:bodyPr>
          <a:lstStyle/>
          <a:p>
            <a:r>
              <a:rPr lang="ru-RU" sz="2000" dirty="0"/>
              <a:t>Документы для пересмотра результатов определения кадастровой стоимости:</a:t>
            </a:r>
            <a:br>
              <a:rPr lang="ru-RU" sz="2000" dirty="0"/>
            </a:br>
            <a:endParaRPr lang="ru-RU" sz="2000" dirty="0"/>
          </a:p>
        </p:txBody>
      </p:sp>
      <p:sp>
        <p:nvSpPr>
          <p:cNvPr id="3" name="Объект 2"/>
          <p:cNvSpPr>
            <a:spLocks noGrp="1"/>
          </p:cNvSpPr>
          <p:nvPr>
            <p:ph idx="1"/>
          </p:nvPr>
        </p:nvSpPr>
        <p:spPr/>
        <p:txBody>
          <a:bodyPr>
            <a:normAutofit fontScale="70000" lnSpcReduction="20000"/>
          </a:bodyPr>
          <a:lstStyle/>
          <a:p>
            <a:r>
              <a:rPr lang="ru-RU" dirty="0" smtClean="0"/>
              <a:t>- </a:t>
            </a:r>
            <a:r>
              <a:rPr lang="ru-RU" dirty="0"/>
              <a:t>заявление о пересмотре кадастровой стоимости;</a:t>
            </a:r>
          </a:p>
          <a:p>
            <a:r>
              <a:rPr lang="ru-RU" dirty="0"/>
              <a:t>- кадастровый паспорт объекта недвижимости;</a:t>
            </a:r>
          </a:p>
          <a:p>
            <a:r>
              <a:rPr lang="ru-RU" dirty="0"/>
              <a:t>- нотариально заверенная копия правоустанавливающего или </a:t>
            </a:r>
            <a:r>
              <a:rPr lang="ru-RU" dirty="0" smtClean="0"/>
              <a:t>право-удостоверяющего </a:t>
            </a:r>
            <a:r>
              <a:rPr lang="ru-RU" dirty="0"/>
              <a:t>документа на объект недвижимости;</a:t>
            </a:r>
          </a:p>
          <a:p>
            <a:r>
              <a:rPr lang="ru-RU" dirty="0"/>
              <a:t>- документы, подтверждающие недостоверность сведений об объекте недвижимости, использованных при определении кадастровой стоимости, если основанием заявления является недостоверность используемых сведений;</a:t>
            </a:r>
          </a:p>
          <a:p>
            <a:r>
              <a:rPr lang="ru-RU" dirty="0"/>
              <a:t>- отчет в случае, если заявление о пересмотре кадастровой стоимости подается на основании установления в отношении объекта недвижимости его рыночной стоимости;</a:t>
            </a:r>
          </a:p>
          <a:p>
            <a:r>
              <a:rPr lang="ru-RU" dirty="0"/>
              <a:t>- положительное экспертное заключение, подготовленное экспертом или экспертами саморегулируемой организации оценщиков.</a:t>
            </a:r>
          </a:p>
          <a:p>
            <a:endParaRPr lang="ru-RU" dirty="0"/>
          </a:p>
        </p:txBody>
      </p:sp>
    </p:spTree>
    <p:extLst>
      <p:ext uri="{BB962C8B-B14F-4D97-AF65-F5344CB8AC3E}">
        <p14:creationId xmlns:p14="http://schemas.microsoft.com/office/powerpoint/2010/main" val="23191091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4525963"/>
          </a:xfrm>
        </p:spPr>
        <p:txBody>
          <a:bodyPr>
            <a:normAutofit fontScale="85000" lnSpcReduction="10000"/>
          </a:bodyPr>
          <a:lstStyle/>
          <a:p>
            <a:pPr marL="0" indent="0" algn="ctr">
              <a:buNone/>
            </a:pPr>
            <a:r>
              <a:rPr lang="ru-RU" i="1" dirty="0"/>
              <a:t>Преемственность, наследование и реализация принципов налогообложения в системах массовой оценки недвижимости обусловлены вхождением систем массовой оценки недвижимости в состав систем налогообложения, подчиненностью целям налогообложения и призванием обеспечивать реализацию принципов </a:t>
            </a:r>
            <a:r>
              <a:rPr lang="ru-RU" i="1" dirty="0" smtClean="0"/>
              <a:t>налогообложения</a:t>
            </a:r>
          </a:p>
          <a:p>
            <a:pPr algn="ctr"/>
            <a:endParaRPr lang="ru-RU" i="1" dirty="0"/>
          </a:p>
          <a:p>
            <a:pPr marL="0" indent="0" algn="ctr">
              <a:buNone/>
            </a:pPr>
            <a:r>
              <a:rPr lang="ru-RU" i="1" dirty="0"/>
              <a:t>Реализация этих принципов обеспечит целесообразность и эффективность системы массовой оценки </a:t>
            </a:r>
            <a:r>
              <a:rPr lang="ru-RU" i="1" dirty="0" smtClean="0"/>
              <a:t>недвижимости</a:t>
            </a:r>
            <a:endParaRPr lang="ru-RU" i="1" dirty="0"/>
          </a:p>
        </p:txBody>
      </p:sp>
    </p:spTree>
    <p:extLst>
      <p:ext uri="{BB962C8B-B14F-4D97-AF65-F5344CB8AC3E}">
        <p14:creationId xmlns:p14="http://schemas.microsoft.com/office/powerpoint/2010/main" val="1288088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8229600" cy="1143000"/>
          </a:xfrm>
        </p:spPr>
        <p:txBody>
          <a:bodyPr>
            <a:normAutofit/>
          </a:bodyPr>
          <a:lstStyle/>
          <a:p>
            <a:r>
              <a:rPr lang="ru-RU" sz="1800" dirty="0"/>
              <a:t>1. Принцип сопоставимости результатов массовой (кадастровой) оценки объектов недвижимости на территории административно территориальных образований Российской Федерации. </a:t>
            </a:r>
          </a:p>
        </p:txBody>
      </p:sp>
      <p:sp>
        <p:nvSpPr>
          <p:cNvPr id="3" name="Объект 2"/>
          <p:cNvSpPr>
            <a:spLocks noGrp="1"/>
          </p:cNvSpPr>
          <p:nvPr>
            <p:ph idx="1"/>
          </p:nvPr>
        </p:nvSpPr>
        <p:spPr>
          <a:xfrm>
            <a:off x="539552" y="1412776"/>
            <a:ext cx="8229600" cy="4525963"/>
          </a:xfrm>
        </p:spPr>
        <p:txBody>
          <a:bodyPr>
            <a:normAutofit lnSpcReduction="10000"/>
          </a:bodyPr>
          <a:lstStyle/>
          <a:p>
            <a:r>
              <a:rPr lang="ru-RU" dirty="0" smtClean="0"/>
              <a:t>Для </a:t>
            </a:r>
            <a:r>
              <a:rPr lang="ru-RU" dirty="0"/>
              <a:t>обеспечения единства экономического пространства Российской Федерации, принятия эффективных управленческих решений, обеспечения фискальной и регулирующей функций налогов и сборов необходимо, чтобы кадастровые стоимости объектов оценки были сопоставимы как между собой, так и в разрезе территорий административно-территориальных образований Российской Федерации.</a:t>
            </a:r>
          </a:p>
        </p:txBody>
      </p:sp>
    </p:spTree>
    <p:extLst>
      <p:ext uri="{BB962C8B-B14F-4D97-AF65-F5344CB8AC3E}">
        <p14:creationId xmlns:p14="http://schemas.microsoft.com/office/powerpoint/2010/main" val="1457260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2. Принцип полноты охвата объектов недвижимости</a:t>
            </a:r>
          </a:p>
        </p:txBody>
      </p:sp>
      <p:sp>
        <p:nvSpPr>
          <p:cNvPr id="3" name="Объект 2"/>
          <p:cNvSpPr>
            <a:spLocks noGrp="1"/>
          </p:cNvSpPr>
          <p:nvPr>
            <p:ph idx="1"/>
          </p:nvPr>
        </p:nvSpPr>
        <p:spPr/>
        <p:txBody>
          <a:bodyPr>
            <a:normAutofit lnSpcReduction="10000"/>
          </a:bodyPr>
          <a:lstStyle/>
          <a:p>
            <a:r>
              <a:rPr lang="ru-RU" dirty="0" smtClean="0"/>
              <a:t>. </a:t>
            </a:r>
            <a:r>
              <a:rPr lang="ru-RU" dirty="0"/>
              <a:t>В связи с заявительным характером внесения сведений об объектах недвижимости в государственный кадастр недвижимости, в нем не содержатся сведения обо всех объектах оценки. Очевидно, что если заявительный принцип внесения сведений не будет изменен на обязательный, то объем содержащихся в нем сведений об объектах недвижимости будет не полным.</a:t>
            </a:r>
          </a:p>
        </p:txBody>
      </p:sp>
    </p:spTree>
    <p:extLst>
      <p:ext uri="{BB962C8B-B14F-4D97-AF65-F5344CB8AC3E}">
        <p14:creationId xmlns:p14="http://schemas.microsoft.com/office/powerpoint/2010/main" val="15178213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8896"/>
            <a:ext cx="8229600" cy="1143000"/>
          </a:xfrm>
        </p:spPr>
        <p:txBody>
          <a:bodyPr>
            <a:normAutofit/>
          </a:bodyPr>
          <a:lstStyle/>
          <a:p>
            <a:r>
              <a:rPr lang="ru-RU" sz="1600" dirty="0"/>
              <a:t>3. Принцип достоверности сведений, используемых при проведении массовой (кадастровой) оценки и получаемых результатов. </a:t>
            </a:r>
          </a:p>
        </p:txBody>
      </p:sp>
      <p:sp>
        <p:nvSpPr>
          <p:cNvPr id="3" name="Объект 2"/>
          <p:cNvSpPr>
            <a:spLocks noGrp="1"/>
          </p:cNvSpPr>
          <p:nvPr>
            <p:ph idx="1"/>
          </p:nvPr>
        </p:nvSpPr>
        <p:spPr>
          <a:xfrm>
            <a:off x="395536" y="1484784"/>
            <a:ext cx="8229600" cy="4525963"/>
          </a:xfrm>
        </p:spPr>
        <p:txBody>
          <a:bodyPr/>
          <a:lstStyle/>
          <a:p>
            <a:r>
              <a:rPr lang="ru-RU" dirty="0" smtClean="0"/>
              <a:t>Сведения</a:t>
            </a:r>
            <a:r>
              <a:rPr lang="ru-RU" dirty="0"/>
              <a:t>, используемые для проведения государственной кадастровой оценки должны быть достоверны. Это обусловлено тем, что в результате государственной кадастровой оценки рассчитывается кадастровая стоимость объектов недвижимости, являющаяся налоговой базой.</a:t>
            </a:r>
          </a:p>
        </p:txBody>
      </p:sp>
    </p:spTree>
    <p:extLst>
      <p:ext uri="{BB962C8B-B14F-4D97-AF65-F5344CB8AC3E}">
        <p14:creationId xmlns:p14="http://schemas.microsoft.com/office/powerpoint/2010/main" val="1851381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88640"/>
            <a:ext cx="8229600" cy="1143000"/>
          </a:xfrm>
        </p:spPr>
        <p:txBody>
          <a:bodyPr>
            <a:normAutofit/>
          </a:bodyPr>
          <a:lstStyle/>
          <a:p>
            <a:r>
              <a:rPr lang="ru-RU" sz="2000" dirty="0"/>
              <a:t>4. Принцип ясности и прозрачности элементов системы оценки для заинтересованных лиц. </a:t>
            </a:r>
          </a:p>
        </p:txBody>
      </p:sp>
      <p:sp>
        <p:nvSpPr>
          <p:cNvPr id="3" name="Объект 2"/>
          <p:cNvSpPr>
            <a:spLocks noGrp="1"/>
          </p:cNvSpPr>
          <p:nvPr>
            <p:ph idx="1"/>
          </p:nvPr>
        </p:nvSpPr>
        <p:spPr>
          <a:xfrm>
            <a:off x="539552" y="1412776"/>
            <a:ext cx="8229600" cy="4525963"/>
          </a:xfrm>
        </p:spPr>
        <p:txBody>
          <a:bodyPr/>
          <a:lstStyle/>
          <a:p>
            <a:r>
              <a:rPr lang="ru-RU" dirty="0" smtClean="0"/>
              <a:t>В </a:t>
            </a:r>
            <a:r>
              <a:rPr lang="ru-RU" dirty="0"/>
              <a:t>связи с тем, что система оценки должна обеспечивать решение комплекса вопросов, связанных с налогообложением объектов недвижимости, при её создании и развитии необходимо предусматривать использование ясных, прежде всего для налогоплательщиков, механизмов и процедур, связанных с расчетом стоимости объектов.</a:t>
            </a:r>
          </a:p>
        </p:txBody>
      </p:sp>
    </p:spTree>
    <p:extLst>
      <p:ext uri="{BB962C8B-B14F-4D97-AF65-F5344CB8AC3E}">
        <p14:creationId xmlns:p14="http://schemas.microsoft.com/office/powerpoint/2010/main" val="17748294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a:t>5. Принцип системности.</a:t>
            </a:r>
          </a:p>
        </p:txBody>
      </p:sp>
      <p:sp>
        <p:nvSpPr>
          <p:cNvPr id="3" name="Объект 2"/>
          <p:cNvSpPr>
            <a:spLocks noGrp="1"/>
          </p:cNvSpPr>
          <p:nvPr>
            <p:ph idx="1"/>
          </p:nvPr>
        </p:nvSpPr>
        <p:spPr/>
        <p:txBody>
          <a:bodyPr>
            <a:normAutofit fontScale="70000" lnSpcReduction="20000"/>
          </a:bodyPr>
          <a:lstStyle/>
          <a:p>
            <a:r>
              <a:rPr lang="ru-RU" dirty="0" smtClean="0"/>
              <a:t>Для </a:t>
            </a:r>
            <a:r>
              <a:rPr lang="ru-RU" dirty="0"/>
              <a:t>реализации принципов системности следует рассмотреть и проанализировать определение системы как совокупности взаимодействующих элементов, находящихся в отношениях и связях друг с другом, составляющих целостное образование; как некоторой условности, состоящей из взаимозависимых частей, каждая из которых вносит свой вклад в характеристики целого. Реализация принципов системности обеспечивает прочность, устойчивость системы массовой оценки недвижимости. В эту группу принципов следует отнести принцип преемственности решений, связанных с созданием и развитием системы оценки, с ранее разработанными для государственной кадастровой оценки земель законодательными, методическими и технологическими решениями.</a:t>
            </a:r>
          </a:p>
        </p:txBody>
      </p:sp>
    </p:spTree>
    <p:extLst>
      <p:ext uri="{BB962C8B-B14F-4D97-AF65-F5344CB8AC3E}">
        <p14:creationId xmlns:p14="http://schemas.microsoft.com/office/powerpoint/2010/main" val="3840482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332657"/>
            <a:ext cx="8229600" cy="3024336"/>
          </a:xfrm>
        </p:spPr>
        <p:txBody>
          <a:bodyPr>
            <a:normAutofit fontScale="92500"/>
          </a:bodyPr>
          <a:lstStyle/>
          <a:p>
            <a:pPr marL="0" indent="0" algn="ctr">
              <a:buNone/>
            </a:pPr>
            <a:r>
              <a:rPr lang="ru-RU" i="1" dirty="0"/>
              <a:t>Федеральный закон от 22 июля 2010 г. № 167-ФЗ «О внесении изменений в Федеральный закон «Об оценочной деятельности в РФ» регламентировал порядок проведения кадастровой оценки, как комплекса административно-организационных </a:t>
            </a:r>
            <a:r>
              <a:rPr lang="ru-RU" i="1" dirty="0" smtClean="0"/>
              <a:t>действий</a:t>
            </a:r>
            <a:endParaRPr lang="ru-RU" i="1" dirty="0"/>
          </a:p>
        </p:txBody>
      </p:sp>
      <p:pic>
        <p:nvPicPr>
          <p:cNvPr id="4" name="Рисунок 3"/>
          <p:cNvPicPr>
            <a:picLocks noChangeAspect="1"/>
          </p:cNvPicPr>
          <p:nvPr/>
        </p:nvPicPr>
        <p:blipFill rotWithShape="1">
          <a:blip r:embed="rId2">
            <a:extLst>
              <a:ext uri="{28A0092B-C50C-407E-A947-70E740481C1C}">
                <a14:useLocalDpi xmlns:a14="http://schemas.microsoft.com/office/drawing/2010/main" val="0"/>
              </a:ext>
            </a:extLst>
          </a:blip>
          <a:srcRect l="28377" r="28376"/>
          <a:stretch/>
        </p:blipFill>
        <p:spPr>
          <a:xfrm>
            <a:off x="6516216" y="3465408"/>
            <a:ext cx="2627784" cy="3413869"/>
          </a:xfrm>
          <a:prstGeom prst="rect">
            <a:avLst/>
          </a:prstGeom>
        </p:spPr>
      </p:pic>
    </p:spTree>
    <p:extLst>
      <p:ext uri="{BB962C8B-B14F-4D97-AF65-F5344CB8AC3E}">
        <p14:creationId xmlns:p14="http://schemas.microsoft.com/office/powerpoint/2010/main" val="354555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8229600" cy="1143000"/>
          </a:xfrm>
        </p:spPr>
        <p:txBody>
          <a:bodyPr>
            <a:normAutofit/>
          </a:bodyPr>
          <a:lstStyle/>
          <a:p>
            <a:r>
              <a:rPr lang="ru-RU" sz="2000" dirty="0"/>
              <a:t>6. Принципы обеспечения качества функционирования системы массовой оценки недвижимости. </a:t>
            </a:r>
          </a:p>
        </p:txBody>
      </p:sp>
      <p:sp>
        <p:nvSpPr>
          <p:cNvPr id="3" name="Объект 2"/>
          <p:cNvSpPr>
            <a:spLocks noGrp="1"/>
          </p:cNvSpPr>
          <p:nvPr>
            <p:ph idx="1"/>
          </p:nvPr>
        </p:nvSpPr>
        <p:spPr>
          <a:xfrm>
            <a:off x="467544" y="1844824"/>
            <a:ext cx="8229600" cy="4525963"/>
          </a:xfrm>
        </p:spPr>
        <p:txBody>
          <a:bodyPr>
            <a:normAutofit fontScale="62500" lnSpcReduction="20000"/>
          </a:bodyPr>
          <a:lstStyle/>
          <a:p>
            <a:r>
              <a:rPr lang="ru-RU" dirty="0" smtClean="0"/>
              <a:t>При </a:t>
            </a:r>
            <a:r>
              <a:rPr lang="ru-RU" dirty="0"/>
              <a:t>разработке системы массовой оценки недвижимости должны быть заложены основы построения системы менеджмента качества (далее СМК), обеспечивающие адаптацию, развитие и совершенствование массовой оценки недвижимости. Система массовой оценки недвижимости должна содержать эталоны (стандарты) функционирования своих элементов, механизмы контроля соответствия и управления, которые могут стать основой построения СМК, основой оценки ее уровня зрелости. Необходимо внедрять специальные процедуры и активно поощрять внимательное отношение исполнителей работ ко всем аспектам деятельности, что позволит обеспечить согласованность оценки. Отсутствие надежных гарантий качества может привести к малым ошибкам и большим проблемам, начиная от потери данных и кончая неспособностью увидеть или исправить несоответствия, нарушающие принцип справедливости.</a:t>
            </a:r>
          </a:p>
        </p:txBody>
      </p:sp>
    </p:spTree>
    <p:extLst>
      <p:ext uri="{BB962C8B-B14F-4D97-AF65-F5344CB8AC3E}">
        <p14:creationId xmlns:p14="http://schemas.microsoft.com/office/powerpoint/2010/main" val="3068305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5511" y="260648"/>
            <a:ext cx="8686800" cy="838200"/>
          </a:xfrm>
        </p:spPr>
        <p:txBody>
          <a:bodyPr>
            <a:normAutofit/>
          </a:bodyPr>
          <a:lstStyle/>
          <a:p>
            <a:pPr algn="ctr"/>
            <a:r>
              <a:rPr lang="ru-RU" sz="2400" b="0" dirty="0"/>
              <a:t>П</a:t>
            </a:r>
            <a:r>
              <a:rPr lang="ru-RU" sz="2400" b="0" dirty="0" smtClean="0"/>
              <a:t>ринципы </a:t>
            </a:r>
            <a:r>
              <a:rPr lang="ru-RU" sz="2400" b="0" dirty="0"/>
              <a:t>с позиций стоимостной оценки земельных </a:t>
            </a:r>
            <a:r>
              <a:rPr lang="ru-RU" sz="2400" b="0" dirty="0" smtClean="0"/>
              <a:t>участков</a:t>
            </a:r>
            <a:endParaRPr lang="ru-RU" sz="2400"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3728" y="1554163"/>
            <a:ext cx="6788943" cy="4525962"/>
          </a:xfrm>
        </p:spPr>
      </p:pic>
    </p:spTree>
    <p:extLst>
      <p:ext uri="{BB962C8B-B14F-4D97-AF65-F5344CB8AC3E}">
        <p14:creationId xmlns:p14="http://schemas.microsoft.com/office/powerpoint/2010/main" val="3290308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a:t>Исходный принцип оценки стоимости недвижимости </a:t>
            </a:r>
          </a:p>
        </p:txBody>
      </p:sp>
      <p:sp>
        <p:nvSpPr>
          <p:cNvPr id="3" name="Объект 2"/>
          <p:cNvSpPr>
            <a:spLocks noGrp="1"/>
          </p:cNvSpPr>
          <p:nvPr>
            <p:ph idx="1"/>
          </p:nvPr>
        </p:nvSpPr>
        <p:spPr/>
        <p:txBody>
          <a:bodyPr>
            <a:normAutofit fontScale="77500" lnSpcReduction="20000"/>
          </a:bodyPr>
          <a:lstStyle/>
          <a:p>
            <a:r>
              <a:rPr lang="ru-RU" dirty="0" smtClean="0"/>
              <a:t> </a:t>
            </a:r>
            <a:r>
              <a:rPr lang="ru-RU" dirty="0"/>
              <a:t>принцип полезности - способность объекта недвижимости удовлетворять потребности собственника в конкретном месте и периоде времени</a:t>
            </a:r>
            <a:r>
              <a:rPr lang="ru-RU" dirty="0" smtClean="0"/>
              <a:t>.</a:t>
            </a:r>
          </a:p>
          <a:p>
            <a:pPr marL="0" indent="0">
              <a:buNone/>
            </a:pPr>
            <a:r>
              <a:rPr lang="ru-RU" dirty="0"/>
              <a:t>Этот принцип используют при оценке земельных участков поселений, и он является одним из основных, позволяет устанавливать минимальную границу ценности земель поселения, ниже которой может начаться разрушение инфраструктур и упадок городских территорий. При этом основная задача поселения заключается в недопущении снижения цены земли поселения менее размера затрат, связанных с созданием и функционированием необходимых инфраструктур.</a:t>
            </a:r>
          </a:p>
        </p:txBody>
      </p:sp>
    </p:spTree>
    <p:extLst>
      <p:ext uri="{BB962C8B-B14F-4D97-AF65-F5344CB8AC3E}">
        <p14:creationId xmlns:p14="http://schemas.microsoft.com/office/powerpoint/2010/main" val="14514074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Принцип замещения</a:t>
            </a:r>
          </a:p>
        </p:txBody>
      </p:sp>
      <p:sp>
        <p:nvSpPr>
          <p:cNvPr id="3" name="Объект 2"/>
          <p:cNvSpPr>
            <a:spLocks noGrp="1"/>
          </p:cNvSpPr>
          <p:nvPr>
            <p:ph idx="1"/>
          </p:nvPr>
        </p:nvSpPr>
        <p:spPr/>
        <p:txBody>
          <a:bodyPr>
            <a:normAutofit fontScale="62500" lnSpcReduction="20000"/>
          </a:bodyPr>
          <a:lstStyle/>
          <a:p>
            <a:r>
              <a:rPr lang="ru-RU" dirty="0" smtClean="0"/>
              <a:t>Гласит</a:t>
            </a:r>
            <a:r>
              <a:rPr lang="ru-RU" dirty="0"/>
              <a:t>, что максимальная стоимость объекта недвижимости определяется наименьшей ценой или стоимостью, по которой может быть приобретен другой объект с эквивалентной полезностью, т.е. рыночная стоимость земельного участка не может превысить наиболее вероятные расходы на приобретение участка эквивалентной полезности. Его используют во всех трех подходах к оценке недвижимости: затратном (покупатель не заплатит за объект недвижимости больше той суммы, которую он может заплатить за покупку (долгосрочную аренду) земельного участка и строительство на нем (в нормальные сроки); доходном (стоимость объекта недвижимости имеет тенденцию устанавливаться на уровне капиталовложения, необходимого для приобретения сопоставимого, замещающего объекта, который приносит прибыль); сравнительном (если на рынке имеется несколько аналогичных объектов недвижимости с одинаковой полезностью, то спросом будет пользоваться тот объект, стоимость которого самая низкая).</a:t>
            </a:r>
          </a:p>
        </p:txBody>
      </p:sp>
    </p:spTree>
    <p:extLst>
      <p:ext uri="{BB962C8B-B14F-4D97-AF65-F5344CB8AC3E}">
        <p14:creationId xmlns:p14="http://schemas.microsoft.com/office/powerpoint/2010/main" val="35991590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Принцип ожидания </a:t>
            </a:r>
          </a:p>
        </p:txBody>
      </p:sp>
      <p:sp>
        <p:nvSpPr>
          <p:cNvPr id="3" name="Объект 2"/>
          <p:cNvSpPr>
            <a:spLocks noGrp="1"/>
          </p:cNvSpPr>
          <p:nvPr>
            <p:ph idx="1"/>
          </p:nvPr>
        </p:nvSpPr>
        <p:spPr/>
        <p:txBody>
          <a:bodyPr>
            <a:normAutofit/>
          </a:bodyPr>
          <a:lstStyle/>
          <a:p>
            <a:r>
              <a:rPr lang="ru-RU" dirty="0" smtClean="0"/>
              <a:t>обеспечивает </a:t>
            </a:r>
            <a:r>
              <a:rPr lang="ru-RU" dirty="0"/>
              <a:t>определение текущей стоимости недвижимости, исходя из дохода или других выгод, которые могут быть получены в будущем от владения объектом недвижимости, то есть полезность и стоимость объекта недвижимости определяется стоимостью прогнозируемых будущих выгод от использования конкретного объекта.</a:t>
            </a:r>
          </a:p>
        </p:txBody>
      </p:sp>
    </p:spTree>
    <p:extLst>
      <p:ext uri="{BB962C8B-B14F-4D97-AF65-F5344CB8AC3E}">
        <p14:creationId xmlns:p14="http://schemas.microsoft.com/office/powerpoint/2010/main" val="12356032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a:t>Принцип остаточной продуктивности </a:t>
            </a:r>
          </a:p>
        </p:txBody>
      </p:sp>
      <p:sp>
        <p:nvSpPr>
          <p:cNvPr id="3" name="Объект 2"/>
          <p:cNvSpPr>
            <a:spLocks noGrp="1"/>
          </p:cNvSpPr>
          <p:nvPr>
            <p:ph idx="1"/>
          </p:nvPr>
        </p:nvSpPr>
        <p:spPr/>
        <p:txBody>
          <a:bodyPr/>
          <a:lstStyle/>
          <a:p>
            <a:r>
              <a:rPr lang="ru-RU" dirty="0"/>
              <a:t>Р</a:t>
            </a:r>
            <a:r>
              <a:rPr lang="ru-RU" dirty="0" smtClean="0"/>
              <a:t>ассматривает </a:t>
            </a:r>
            <a:r>
              <a:rPr lang="ru-RU" dirty="0"/>
              <a:t>стоимость земельного участка в зависимости от чистого дохода, отнесенного к земле, после того как были оплачены стоимость рабочей силы, капитала и предпринимательской деятельности.</a:t>
            </a:r>
          </a:p>
        </p:txBody>
      </p:sp>
    </p:spTree>
    <p:extLst>
      <p:ext uri="{BB962C8B-B14F-4D97-AF65-F5344CB8AC3E}">
        <p14:creationId xmlns:p14="http://schemas.microsoft.com/office/powerpoint/2010/main" val="12421361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Принцип вклада </a:t>
            </a:r>
          </a:p>
        </p:txBody>
      </p:sp>
      <p:sp>
        <p:nvSpPr>
          <p:cNvPr id="3" name="Объект 2"/>
          <p:cNvSpPr>
            <a:spLocks noGrp="1"/>
          </p:cNvSpPr>
          <p:nvPr>
            <p:ph idx="1"/>
          </p:nvPr>
        </p:nvSpPr>
        <p:spPr/>
        <p:txBody>
          <a:bodyPr/>
          <a:lstStyle/>
          <a:p>
            <a:r>
              <a:rPr lang="ru-RU" dirty="0"/>
              <a:t>О</a:t>
            </a:r>
            <a:r>
              <a:rPr lang="ru-RU" dirty="0" smtClean="0"/>
              <a:t>снован </a:t>
            </a:r>
            <a:r>
              <a:rPr lang="ru-RU" dirty="0"/>
              <a:t>на сумме, на которую увеличивается или уменьшается стоимость (или чистый доход) хозяйственного объекта вследствие наличия или отсутствия какого-то дополнительного фактора производства.</a:t>
            </a:r>
          </a:p>
        </p:txBody>
      </p:sp>
    </p:spTree>
    <p:extLst>
      <p:ext uri="{BB962C8B-B14F-4D97-AF65-F5344CB8AC3E}">
        <p14:creationId xmlns:p14="http://schemas.microsoft.com/office/powerpoint/2010/main" val="34269153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a:t>Принцип возрастающей и уменьшающейся отдачи </a:t>
            </a:r>
          </a:p>
        </p:txBody>
      </p:sp>
      <p:sp>
        <p:nvSpPr>
          <p:cNvPr id="3" name="Объект 2"/>
          <p:cNvSpPr>
            <a:spLocks noGrp="1"/>
          </p:cNvSpPr>
          <p:nvPr>
            <p:ph idx="1"/>
          </p:nvPr>
        </p:nvSpPr>
        <p:spPr/>
        <p:txBody>
          <a:bodyPr>
            <a:normAutofit fontScale="92500" lnSpcReduction="20000"/>
          </a:bodyPr>
          <a:lstStyle/>
          <a:p>
            <a:r>
              <a:rPr lang="ru-RU" dirty="0"/>
              <a:t>О</a:t>
            </a:r>
            <a:r>
              <a:rPr lang="ru-RU" dirty="0" smtClean="0"/>
              <a:t>тражает </a:t>
            </a:r>
            <a:r>
              <a:rPr lang="ru-RU" dirty="0"/>
              <a:t>изменение производственной функции, когда по мере добавления ресурсов к основным факторам производства чистая отдача имеет тенденцию увеличиваться растущими темпами вплоть до точки предела (максимальной стоимости участка), начиная с которой общая отдача хотя и растет, однако уже замедляющими темпами. Это замедление происходит до тех пор, пока прирост стоимости не становится меньше, чем затраты на добавленные ресурсы.</a:t>
            </a:r>
          </a:p>
        </p:txBody>
      </p:sp>
    </p:spTree>
    <p:extLst>
      <p:ext uri="{BB962C8B-B14F-4D97-AF65-F5344CB8AC3E}">
        <p14:creationId xmlns:p14="http://schemas.microsoft.com/office/powerpoint/2010/main" val="21160570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Принцип сбалансированности (Пропорциональности) </a:t>
            </a:r>
          </a:p>
        </p:txBody>
      </p:sp>
      <p:sp>
        <p:nvSpPr>
          <p:cNvPr id="3" name="Объект 2"/>
          <p:cNvSpPr>
            <a:spLocks noGrp="1"/>
          </p:cNvSpPr>
          <p:nvPr>
            <p:ph idx="1"/>
          </p:nvPr>
        </p:nvSpPr>
        <p:spPr/>
        <p:txBody>
          <a:bodyPr/>
          <a:lstStyle/>
          <a:p>
            <a:r>
              <a:rPr lang="ru-RU" dirty="0"/>
              <a:t>В</a:t>
            </a:r>
            <a:r>
              <a:rPr lang="ru-RU" dirty="0" smtClean="0"/>
              <a:t>ыражается </a:t>
            </a:r>
            <a:r>
              <a:rPr lang="ru-RU" dirty="0"/>
              <a:t>в том, что для любого вида землепользования существуют оптимальные значения факторов производства, которые в определенном сочетании максимально повышают цену земли.</a:t>
            </a:r>
          </a:p>
        </p:txBody>
      </p:sp>
    </p:spTree>
    <p:extLst>
      <p:ext uri="{BB962C8B-B14F-4D97-AF65-F5344CB8AC3E}">
        <p14:creationId xmlns:p14="http://schemas.microsoft.com/office/powerpoint/2010/main" val="31628539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2656"/>
            <a:ext cx="8686800" cy="838200"/>
          </a:xfrm>
        </p:spPr>
        <p:txBody>
          <a:bodyPr>
            <a:normAutofit/>
          </a:bodyPr>
          <a:lstStyle/>
          <a:p>
            <a:pPr algn="ctr"/>
            <a:r>
              <a:rPr lang="ru-RU" sz="2000" dirty="0"/>
              <a:t>Принцип оптимальных величин, или принцип оптимального экономического размера</a:t>
            </a:r>
          </a:p>
        </p:txBody>
      </p:sp>
      <p:sp>
        <p:nvSpPr>
          <p:cNvPr id="3" name="Объект 2"/>
          <p:cNvSpPr>
            <a:spLocks noGrp="1"/>
          </p:cNvSpPr>
          <p:nvPr>
            <p:ph idx="1"/>
          </p:nvPr>
        </p:nvSpPr>
        <p:spPr/>
        <p:txBody>
          <a:bodyPr>
            <a:normAutofit lnSpcReduction="10000"/>
          </a:bodyPr>
          <a:lstStyle/>
          <a:p>
            <a:r>
              <a:rPr lang="ru-RU" dirty="0" smtClean="0"/>
              <a:t>- </a:t>
            </a:r>
            <a:r>
              <a:rPr lang="ru-RU" dirty="0"/>
              <a:t>количество земли, пропорционально необходимое для обеспечения оптимального землепользования в соответствии с рыночными условиями в данном месте. Этот принцип означает, что для определенного предприятия требуется определенный размер земельного участка, обеспечивающий этому предприятию максимальную эффективность в соответствии с рыночными условиями в данной местности.</a:t>
            </a:r>
          </a:p>
        </p:txBody>
      </p:sp>
    </p:spTree>
    <p:extLst>
      <p:ext uri="{BB962C8B-B14F-4D97-AF65-F5344CB8AC3E}">
        <p14:creationId xmlns:p14="http://schemas.microsoft.com/office/powerpoint/2010/main" val="1918457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88640"/>
            <a:ext cx="8229600" cy="1143000"/>
          </a:xfrm>
        </p:spPr>
        <p:txBody>
          <a:bodyPr>
            <a:noAutofit/>
          </a:bodyPr>
          <a:lstStyle/>
          <a:p>
            <a:r>
              <a:rPr lang="ru-RU" sz="2000" dirty="0" smtClean="0"/>
              <a:t>1.Принятие решения о проведении государственной кадастровой оценки</a:t>
            </a:r>
            <a:br>
              <a:rPr lang="ru-RU" sz="2000" dirty="0" smtClean="0"/>
            </a:br>
            <a:endParaRPr lang="ru-RU" sz="2000" dirty="0"/>
          </a:p>
        </p:txBody>
      </p:sp>
      <p:sp>
        <p:nvSpPr>
          <p:cNvPr id="3" name="Объект 2"/>
          <p:cNvSpPr>
            <a:spLocks noGrp="1"/>
          </p:cNvSpPr>
          <p:nvPr>
            <p:ph idx="1"/>
          </p:nvPr>
        </p:nvSpPr>
        <p:spPr/>
        <p:txBody>
          <a:bodyPr>
            <a:normAutofit lnSpcReduction="10000"/>
          </a:bodyPr>
          <a:lstStyle/>
          <a:p>
            <a:r>
              <a:rPr lang="ru-RU" dirty="0" smtClean="0"/>
              <a:t>По </a:t>
            </a:r>
            <a:r>
              <a:rPr lang="ru-RU" dirty="0"/>
              <a:t>решению исполнительного органа государственной власти субъекта Российской Федерации или в случаях, установленных законодательством субъекта Российской Федерации, по решению органа местного самоуправления не реже чем один раз в пять лет. Орган, принявший решение о проведении государственной кадастровой оценки, является заказчиком работ по определению кадастровой стоимости.</a:t>
            </a:r>
          </a:p>
          <a:p>
            <a:endParaRPr lang="ru-RU" dirty="0"/>
          </a:p>
        </p:txBody>
      </p:sp>
    </p:spTree>
    <p:extLst>
      <p:ext uri="{BB962C8B-B14F-4D97-AF65-F5344CB8AC3E}">
        <p14:creationId xmlns:p14="http://schemas.microsoft.com/office/powerpoint/2010/main" val="16538455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a:t>Принцип экономического разделения </a:t>
            </a:r>
          </a:p>
        </p:txBody>
      </p:sp>
      <p:sp>
        <p:nvSpPr>
          <p:cNvPr id="3" name="Объект 2"/>
          <p:cNvSpPr>
            <a:spLocks noGrp="1"/>
          </p:cNvSpPr>
          <p:nvPr>
            <p:ph idx="1"/>
          </p:nvPr>
        </p:nvSpPr>
        <p:spPr/>
        <p:txBody>
          <a:bodyPr/>
          <a:lstStyle/>
          <a:p>
            <a:r>
              <a:rPr lang="ru-RU" dirty="0" smtClean="0"/>
              <a:t>Имущественные </a:t>
            </a:r>
            <a:r>
              <a:rPr lang="ru-RU" dirty="0"/>
              <a:t>права на земельный участок следует разделять и соединять так, чтобы увеличить общую стоимость объекта недвижимости.</a:t>
            </a:r>
          </a:p>
        </p:txBody>
      </p:sp>
    </p:spTree>
    <p:extLst>
      <p:ext uri="{BB962C8B-B14F-4D97-AF65-F5344CB8AC3E}">
        <p14:creationId xmlns:p14="http://schemas.microsoft.com/office/powerpoint/2010/main" val="19590243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Принцип спроса и предложения </a:t>
            </a:r>
          </a:p>
        </p:txBody>
      </p:sp>
      <p:sp>
        <p:nvSpPr>
          <p:cNvPr id="3" name="Объект 2"/>
          <p:cNvSpPr>
            <a:spLocks noGrp="1"/>
          </p:cNvSpPr>
          <p:nvPr>
            <p:ph idx="1"/>
          </p:nvPr>
        </p:nvSpPr>
        <p:spPr/>
        <p:txBody>
          <a:bodyPr/>
          <a:lstStyle/>
          <a:p>
            <a:r>
              <a:rPr lang="ru-RU" dirty="0"/>
              <a:t>В</a:t>
            </a:r>
            <a:r>
              <a:rPr lang="ru-RU" dirty="0" smtClean="0"/>
              <a:t>ыражается </a:t>
            </a:r>
            <a:r>
              <a:rPr lang="ru-RU" dirty="0"/>
              <a:t>в том, что цену объекта недвижимости определяют с учетом взаимодействия спроса и предложения на рынке недвижимости региона и поселения.</a:t>
            </a:r>
          </a:p>
        </p:txBody>
      </p:sp>
    </p:spTree>
    <p:extLst>
      <p:ext uri="{BB962C8B-B14F-4D97-AF65-F5344CB8AC3E}">
        <p14:creationId xmlns:p14="http://schemas.microsoft.com/office/powerpoint/2010/main" val="9811723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Принцип конкуренции</a:t>
            </a:r>
          </a:p>
        </p:txBody>
      </p:sp>
      <p:sp>
        <p:nvSpPr>
          <p:cNvPr id="3" name="Объект 2"/>
          <p:cNvSpPr>
            <a:spLocks noGrp="1"/>
          </p:cNvSpPr>
          <p:nvPr>
            <p:ph idx="1"/>
          </p:nvPr>
        </p:nvSpPr>
        <p:spPr/>
        <p:txBody>
          <a:bodyPr/>
          <a:lstStyle/>
          <a:p>
            <a:r>
              <a:rPr lang="ru-RU" dirty="0"/>
              <a:t>Е</a:t>
            </a:r>
            <a:r>
              <a:rPr lang="ru-RU" dirty="0" smtClean="0"/>
              <a:t>сли </a:t>
            </a:r>
            <a:r>
              <a:rPr lang="ru-RU" dirty="0"/>
              <a:t>прибыль на земельном рынке превышает средний уровень, то обостряется конкуренция, что ведет к увеличению предложения и снижению уровня доходности.</a:t>
            </a:r>
          </a:p>
        </p:txBody>
      </p:sp>
    </p:spTree>
    <p:extLst>
      <p:ext uri="{BB962C8B-B14F-4D97-AF65-F5344CB8AC3E}">
        <p14:creationId xmlns:p14="http://schemas.microsoft.com/office/powerpoint/2010/main" val="22428505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Принцип зависимости </a:t>
            </a:r>
          </a:p>
        </p:txBody>
      </p:sp>
      <p:sp>
        <p:nvSpPr>
          <p:cNvPr id="3" name="Объект 2"/>
          <p:cNvSpPr>
            <a:spLocks noGrp="1"/>
          </p:cNvSpPr>
          <p:nvPr>
            <p:ph idx="1"/>
          </p:nvPr>
        </p:nvSpPr>
        <p:spPr/>
        <p:txBody>
          <a:bodyPr/>
          <a:lstStyle/>
          <a:p>
            <a:r>
              <a:rPr lang="ru-RU" dirty="0"/>
              <a:t>С</a:t>
            </a:r>
            <a:r>
              <a:rPr lang="ru-RU" dirty="0" smtClean="0"/>
              <a:t>тоимость </a:t>
            </a:r>
            <a:r>
              <a:rPr lang="ru-RU" dirty="0"/>
              <a:t>объекта недвижимости подвержена влиянию и сама влияет на существо и функционирование стоимостей других используемых объектов в прилегающей местности. Местоположение объекта недвижимости зависит от конкретного вида использования его и принятого в районе типа землепользования, близости объекта к экономической среде.</a:t>
            </a:r>
          </a:p>
        </p:txBody>
      </p:sp>
    </p:spTree>
    <p:extLst>
      <p:ext uri="{BB962C8B-B14F-4D97-AF65-F5344CB8AC3E}">
        <p14:creationId xmlns:p14="http://schemas.microsoft.com/office/powerpoint/2010/main" val="20242761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Принцип соответствия </a:t>
            </a:r>
          </a:p>
        </p:txBody>
      </p:sp>
      <p:sp>
        <p:nvSpPr>
          <p:cNvPr id="3" name="Объект 2"/>
          <p:cNvSpPr>
            <a:spLocks noGrp="1"/>
          </p:cNvSpPr>
          <p:nvPr>
            <p:ph idx="1"/>
          </p:nvPr>
        </p:nvSpPr>
        <p:spPr/>
        <p:txBody>
          <a:bodyPr>
            <a:normAutofit fontScale="92500" lnSpcReduction="20000"/>
          </a:bodyPr>
          <a:lstStyle/>
          <a:p>
            <a:r>
              <a:rPr lang="ru-RU" dirty="0"/>
              <a:t>М</a:t>
            </a:r>
            <a:r>
              <a:rPr lang="ru-RU" dirty="0" smtClean="0"/>
              <a:t>аксимальная </a:t>
            </a:r>
            <a:r>
              <a:rPr lang="ru-RU" dirty="0"/>
              <a:t>стоимость объекта недвижимости образуется, когда его параметры, уровни предоставляемых удобств, услуг, назначение соответствуют потребностям и ожиданиям рынка</a:t>
            </a:r>
            <a:r>
              <a:rPr lang="ru-RU" dirty="0" smtClean="0"/>
              <a:t>.</a:t>
            </a:r>
          </a:p>
          <a:p>
            <a:pPr marL="0" indent="0" algn="ctr">
              <a:buNone/>
            </a:pPr>
            <a:r>
              <a:rPr lang="ru-RU" i="1" dirty="0"/>
              <a:t>При указанном принципе необходимо учитывать следующие условия: потребности и ожидания рынка недвижимости с течением времени могут изменяться; внешняя среда может в дальнейшем улучшиться или ухудшиться в результате реализации различных проектов.</a:t>
            </a:r>
          </a:p>
        </p:txBody>
      </p:sp>
    </p:spTree>
    <p:extLst>
      <p:ext uri="{BB962C8B-B14F-4D97-AF65-F5344CB8AC3E}">
        <p14:creationId xmlns:p14="http://schemas.microsoft.com/office/powerpoint/2010/main" val="14873684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Принцип изменения</a:t>
            </a:r>
          </a:p>
        </p:txBody>
      </p:sp>
      <p:sp>
        <p:nvSpPr>
          <p:cNvPr id="3" name="Объект 2"/>
          <p:cNvSpPr>
            <a:spLocks noGrp="1"/>
          </p:cNvSpPr>
          <p:nvPr>
            <p:ph idx="1"/>
          </p:nvPr>
        </p:nvSpPr>
        <p:spPr/>
        <p:txBody>
          <a:bodyPr/>
          <a:lstStyle/>
          <a:p>
            <a:r>
              <a:rPr lang="ru-RU" dirty="0" smtClean="0"/>
              <a:t>отражает </a:t>
            </a:r>
            <a:r>
              <a:rPr lang="ru-RU" dirty="0"/>
              <a:t>динамичность стоимости объектов недвижимости во времени в результате процессов, происходящих во внешней среде в связи с возможными изменениями правовых, социально - экономических условий и ближайшего окружения.</a:t>
            </a:r>
          </a:p>
        </p:txBody>
      </p:sp>
    </p:spTree>
    <p:extLst>
      <p:ext uri="{BB962C8B-B14F-4D97-AF65-F5344CB8AC3E}">
        <p14:creationId xmlns:p14="http://schemas.microsoft.com/office/powerpoint/2010/main" val="15502773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a:t>Принцип наиболее эффективного использования</a:t>
            </a:r>
          </a:p>
        </p:txBody>
      </p:sp>
      <p:sp>
        <p:nvSpPr>
          <p:cNvPr id="3" name="Объект 2"/>
          <p:cNvSpPr>
            <a:spLocks noGrp="1"/>
          </p:cNvSpPr>
          <p:nvPr>
            <p:ph idx="1"/>
          </p:nvPr>
        </p:nvSpPr>
        <p:spPr/>
        <p:txBody>
          <a:bodyPr>
            <a:normAutofit fontScale="92500" lnSpcReduction="20000"/>
          </a:bodyPr>
          <a:lstStyle/>
          <a:p>
            <a:pPr marL="0" indent="0">
              <a:buNone/>
            </a:pPr>
            <a:r>
              <a:rPr lang="ru-RU" dirty="0" smtClean="0"/>
              <a:t> Определяют </a:t>
            </a:r>
            <a:r>
              <a:rPr lang="ru-RU" dirty="0"/>
              <a:t>как разумное и вероятное (возможное) использование земельного участка, обеспечивающего наивысшую стоимость для собственника и учет общественных интересов на дату оценки</a:t>
            </a:r>
            <a:r>
              <a:rPr lang="ru-RU" dirty="0" smtClean="0"/>
              <a:t>.</a:t>
            </a:r>
          </a:p>
          <a:p>
            <a:pPr marL="0" indent="0" algn="ctr">
              <a:buNone/>
            </a:pPr>
            <a:r>
              <a:rPr lang="ru-RU" sz="3000" i="1" dirty="0"/>
              <a:t>В частности, «Методические рекомендации по оценке рыночной стоимости земельных участков» рекомендуют использовать метод сравнения продаж, метод выделения, метод распределения, метод капитализации земельной ренты, метод остатка, метод предполагаемого использования.</a:t>
            </a:r>
          </a:p>
        </p:txBody>
      </p:sp>
    </p:spTree>
    <p:extLst>
      <p:ext uri="{BB962C8B-B14F-4D97-AF65-F5344CB8AC3E}">
        <p14:creationId xmlns:p14="http://schemas.microsoft.com/office/powerpoint/2010/main" val="24424682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Метод сравнения продаж </a:t>
            </a:r>
          </a:p>
        </p:txBody>
      </p:sp>
      <p:sp>
        <p:nvSpPr>
          <p:cNvPr id="3" name="Объект 2"/>
          <p:cNvSpPr>
            <a:spLocks noGrp="1"/>
          </p:cNvSpPr>
          <p:nvPr>
            <p:ph idx="1"/>
          </p:nvPr>
        </p:nvSpPr>
        <p:spPr/>
        <p:txBody>
          <a:bodyPr>
            <a:normAutofit fontScale="70000" lnSpcReduction="20000"/>
          </a:bodyPr>
          <a:lstStyle/>
          <a:p>
            <a:r>
              <a:rPr lang="ru-RU" dirty="0"/>
              <a:t>О</a:t>
            </a:r>
            <a:r>
              <a:rPr lang="ru-RU" dirty="0" smtClean="0"/>
              <a:t>ценивают </a:t>
            </a:r>
            <a:r>
              <a:rPr lang="ru-RU" dirty="0"/>
              <a:t>земельные участки, как застроенные (зданиями, сооружениями), так и незастроенные. Успешное применение метода зависит от наличия информации о ценах сделок или ценах предложения с земельными участками, являющимися аналогами оцениваемого</a:t>
            </a:r>
            <a:r>
              <a:rPr lang="ru-RU" dirty="0" smtClean="0"/>
              <a:t>.</a:t>
            </a:r>
          </a:p>
          <a:p>
            <a:pPr marL="0" indent="0">
              <a:buNone/>
            </a:pPr>
            <a:r>
              <a:rPr lang="ru-RU" dirty="0"/>
              <a:t>К элементам сравнения относят факторы стоимости объекта оценки, изменение которых влияет на его рыночную стоимость, и сложившиеся на рынке характеристики сделок с земельными участками. Наиболее важными факторами являются: местоположение, целевое назначение, разрешенное использование, права иных лиц на земельный участок, физические характеристики (рельеф, площадь, конфигурация), транспортная доступность, инфраструктура (наличие или близость инженерных сетей и условия подключения к ним, объекты социальной инфраструктуры).</a:t>
            </a:r>
          </a:p>
        </p:txBody>
      </p:sp>
    </p:spTree>
    <p:extLst>
      <p:ext uri="{BB962C8B-B14F-4D97-AF65-F5344CB8AC3E}">
        <p14:creationId xmlns:p14="http://schemas.microsoft.com/office/powerpoint/2010/main" val="6794956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Метод выделения</a:t>
            </a:r>
          </a:p>
        </p:txBody>
      </p:sp>
      <p:sp>
        <p:nvSpPr>
          <p:cNvPr id="3" name="Объект 2"/>
          <p:cNvSpPr>
            <a:spLocks noGrp="1"/>
          </p:cNvSpPr>
          <p:nvPr>
            <p:ph idx="1"/>
          </p:nvPr>
        </p:nvSpPr>
        <p:spPr/>
        <p:txBody>
          <a:bodyPr>
            <a:normAutofit lnSpcReduction="10000"/>
          </a:bodyPr>
          <a:lstStyle/>
          <a:p>
            <a:r>
              <a:rPr lang="ru-RU" dirty="0"/>
              <a:t>П</a:t>
            </a:r>
            <a:r>
              <a:rPr lang="ru-RU" dirty="0" smtClean="0"/>
              <a:t>рименяют </a:t>
            </a:r>
            <a:r>
              <a:rPr lang="ru-RU" dirty="0"/>
              <a:t>для оценки застроенных земельных участков. Для успешного применения данного метода необходимо: наличие информации о ценах сделок (предложений) с едиными объектами недвижимости, аналогичными единому объекту недвижимости, включающему в себя оцениваемый земельный участок; соответствие улучшений земельного участка его наиболее эффективному использованию.</a:t>
            </a:r>
          </a:p>
        </p:txBody>
      </p:sp>
    </p:spTree>
    <p:extLst>
      <p:ext uri="{BB962C8B-B14F-4D97-AF65-F5344CB8AC3E}">
        <p14:creationId xmlns:p14="http://schemas.microsoft.com/office/powerpoint/2010/main" val="39778671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Метод распределения</a:t>
            </a:r>
          </a:p>
        </p:txBody>
      </p:sp>
      <p:sp>
        <p:nvSpPr>
          <p:cNvPr id="3" name="Объект 2"/>
          <p:cNvSpPr>
            <a:spLocks noGrp="1"/>
          </p:cNvSpPr>
          <p:nvPr>
            <p:ph idx="1"/>
          </p:nvPr>
        </p:nvSpPr>
        <p:spPr/>
        <p:txBody>
          <a:bodyPr>
            <a:normAutofit fontScale="92500" lnSpcReduction="20000"/>
          </a:bodyPr>
          <a:lstStyle/>
          <a:p>
            <a:r>
              <a:rPr lang="ru-RU" dirty="0"/>
              <a:t>П</a:t>
            </a:r>
            <a:r>
              <a:rPr lang="ru-RU" dirty="0" smtClean="0"/>
              <a:t>рименяют </a:t>
            </a:r>
            <a:r>
              <a:rPr lang="ru-RU" dirty="0"/>
              <a:t>для оценки застроенных земельных участков. Условия применения метода: наличие информации о ценах сделок (предложений) с едиными объектами недвижимости, аналогичными единому объекту недвижимости, включающему в себя оцениваемый земельный участок; наличие информации о наиболее вероятной доле земельного участка в рыночной стоимости единого объекта недвижимости; соответствие улучшений земельного участка его наиболее эффективному использованию.</a:t>
            </a:r>
          </a:p>
        </p:txBody>
      </p:sp>
    </p:spTree>
    <p:extLst>
      <p:ext uri="{BB962C8B-B14F-4D97-AF65-F5344CB8AC3E}">
        <p14:creationId xmlns:p14="http://schemas.microsoft.com/office/powerpoint/2010/main" val="136697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normAutofit/>
          </a:bodyPr>
          <a:lstStyle/>
          <a:p>
            <a:r>
              <a:rPr lang="ru-RU" sz="2000" b="0" dirty="0"/>
              <a:t>2. Формирование перечня объектов недвижимости, подлежащих государственной кадастровой оценке</a:t>
            </a:r>
            <a:endParaRPr lang="ru-RU" sz="2000" dirty="0"/>
          </a:p>
        </p:txBody>
      </p:sp>
      <p:sp>
        <p:nvSpPr>
          <p:cNvPr id="3" name="Объект 2"/>
          <p:cNvSpPr>
            <a:spLocks noGrp="1"/>
          </p:cNvSpPr>
          <p:nvPr>
            <p:ph idx="1"/>
          </p:nvPr>
        </p:nvSpPr>
        <p:spPr/>
        <p:txBody>
          <a:bodyPr>
            <a:normAutofit fontScale="70000" lnSpcReduction="20000"/>
          </a:bodyPr>
          <a:lstStyle/>
          <a:p>
            <a:r>
              <a:rPr lang="ru-RU" dirty="0"/>
              <a:t>Государственная кадастровая оценка проводится в отношении объектов недвижимости, учтенных в государственном кадастре недвижимости. Перечень объектов формируется и предоставляется заказчику работ уполномоченным федеральным органом исполнительной власти в области государственной регистрации прав на недвижимое имущество и сделок с ним, кадастрового учета и ведения государственного кадастра недвижимости</a:t>
            </a:r>
          </a:p>
          <a:p>
            <a:r>
              <a:rPr lang="ru-RU" dirty="0"/>
              <a:t>При формировании перечня указываются количественные и качественные характеристики объектов недвижимости, необходимые для проведения государственной кадастровой оценки и содержащиеся в государственном кадастре недвижимости, а также в иных фондах данных, базах данных и документах, имеющихся в распоряжении органа кадастрового учета.</a:t>
            </a:r>
          </a:p>
          <a:p>
            <a:endParaRPr lang="ru-RU" dirty="0"/>
          </a:p>
        </p:txBody>
      </p:sp>
    </p:spTree>
    <p:extLst>
      <p:ext uri="{BB962C8B-B14F-4D97-AF65-F5344CB8AC3E}">
        <p14:creationId xmlns:p14="http://schemas.microsoft.com/office/powerpoint/2010/main" val="41691343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Метод капитализации Земельной ренты </a:t>
            </a:r>
          </a:p>
        </p:txBody>
      </p:sp>
      <p:sp>
        <p:nvSpPr>
          <p:cNvPr id="3" name="Объект 2"/>
          <p:cNvSpPr>
            <a:spLocks noGrp="1"/>
          </p:cNvSpPr>
          <p:nvPr>
            <p:ph idx="1"/>
          </p:nvPr>
        </p:nvSpPr>
        <p:spPr/>
        <p:txBody>
          <a:bodyPr>
            <a:normAutofit fontScale="70000" lnSpcReduction="20000"/>
          </a:bodyPr>
          <a:lstStyle/>
          <a:p>
            <a:r>
              <a:rPr lang="ru-RU" dirty="0"/>
              <a:t>П</a:t>
            </a:r>
            <a:r>
              <a:rPr lang="ru-RU" dirty="0" smtClean="0"/>
              <a:t>рименяют </a:t>
            </a:r>
            <a:r>
              <a:rPr lang="ru-RU" dirty="0"/>
              <a:t>для оценки застроенных и незастроенных земельных участков. Условие применения данного метода - возможность получения земельной ренты от оцениваемого земельного участка</a:t>
            </a:r>
            <a:r>
              <a:rPr lang="ru-RU" dirty="0" smtClean="0"/>
              <a:t>.</a:t>
            </a:r>
          </a:p>
          <a:p>
            <a:pPr marL="0" indent="0">
              <a:buNone/>
            </a:pPr>
            <a:endParaRPr lang="ru-RU" dirty="0"/>
          </a:p>
          <a:p>
            <a:pPr marL="0" indent="0">
              <a:buNone/>
            </a:pPr>
            <a:r>
              <a:rPr lang="ru-RU" dirty="0"/>
              <a:t>Метод предполагает расчет: земельной ренты, создаваемой земельным участком; соответствующего коэффициента капитализации; рыночной стоимости земельного участка путем капитализации земельной ренты, под которой понимают определение на дату проведения оценки стоимости всех будущих равных между собой или изменяющихся с одинаковым темпом размеров земельной ренты за равные периоды времени</a:t>
            </a:r>
            <a:r>
              <a:rPr lang="ru-RU" dirty="0" smtClean="0"/>
              <a:t>.</a:t>
            </a:r>
          </a:p>
          <a:p>
            <a:pPr marL="0" indent="0">
              <a:buNone/>
            </a:pPr>
            <a:endParaRPr lang="ru-RU" dirty="0" smtClean="0"/>
          </a:p>
          <a:p>
            <a:pPr marL="0" indent="0">
              <a:buNone/>
            </a:pPr>
            <a:r>
              <a:rPr lang="ru-RU" dirty="0" smtClean="0"/>
              <a:t>Данный </a:t>
            </a:r>
            <a:r>
              <a:rPr lang="ru-RU" dirty="0"/>
              <a:t>метод предполагает расчет земельной ренты как дохода от сдачи в аренду земельного участка на условиях, сложившихся на рынке земли.</a:t>
            </a:r>
          </a:p>
        </p:txBody>
      </p:sp>
    </p:spTree>
    <p:extLst>
      <p:ext uri="{BB962C8B-B14F-4D97-AF65-F5344CB8AC3E}">
        <p14:creationId xmlns:p14="http://schemas.microsoft.com/office/powerpoint/2010/main" val="27630778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000" dirty="0"/>
              <a:t>Метод остатка</a:t>
            </a:r>
          </a:p>
        </p:txBody>
      </p:sp>
      <p:sp>
        <p:nvSpPr>
          <p:cNvPr id="3" name="Объект 2"/>
          <p:cNvSpPr>
            <a:spLocks noGrp="1"/>
          </p:cNvSpPr>
          <p:nvPr>
            <p:ph idx="1"/>
          </p:nvPr>
        </p:nvSpPr>
        <p:spPr/>
        <p:txBody>
          <a:bodyPr>
            <a:normAutofit lnSpcReduction="10000"/>
          </a:bodyPr>
          <a:lstStyle/>
          <a:p>
            <a:r>
              <a:rPr lang="ru-RU" dirty="0"/>
              <a:t>О</a:t>
            </a:r>
            <a:r>
              <a:rPr lang="ru-RU" dirty="0" smtClean="0"/>
              <a:t>ценивают </a:t>
            </a:r>
            <a:r>
              <a:rPr lang="ru-RU" dirty="0"/>
              <a:t>застроенные и незастроенные земельные участки. Условие применения метода - возможность застройки оцениваемого земельного участка улучшениями, приносящими доход</a:t>
            </a:r>
            <a:r>
              <a:rPr lang="ru-RU" dirty="0" smtClean="0"/>
              <a:t>.</a:t>
            </a:r>
          </a:p>
          <a:p>
            <a:pPr marL="0" indent="0">
              <a:buNone/>
            </a:pPr>
            <a:r>
              <a:rPr lang="ru-RU" dirty="0"/>
              <a:t>При оценке земельного участка арендные ставки за пользование единым объектом недвижимости рассчитывают на базе рыночных ставок арендной платы.</a:t>
            </a:r>
          </a:p>
        </p:txBody>
      </p:sp>
    </p:spTree>
    <p:extLst>
      <p:ext uri="{BB962C8B-B14F-4D97-AF65-F5344CB8AC3E}">
        <p14:creationId xmlns:p14="http://schemas.microsoft.com/office/powerpoint/2010/main" val="28200383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a:t>Метод предполагаемого использования </a:t>
            </a:r>
          </a:p>
        </p:txBody>
      </p:sp>
      <p:sp>
        <p:nvSpPr>
          <p:cNvPr id="3" name="Объект 2"/>
          <p:cNvSpPr>
            <a:spLocks noGrp="1"/>
          </p:cNvSpPr>
          <p:nvPr>
            <p:ph idx="1"/>
          </p:nvPr>
        </p:nvSpPr>
        <p:spPr/>
        <p:txBody>
          <a:bodyPr>
            <a:normAutofit fontScale="92500" lnSpcReduction="10000"/>
          </a:bodyPr>
          <a:lstStyle/>
          <a:p>
            <a:r>
              <a:rPr lang="ru-RU" dirty="0" smtClean="0"/>
              <a:t>Оценивают </a:t>
            </a:r>
            <a:r>
              <a:rPr lang="ru-RU" dirty="0"/>
              <a:t>застроенные и незастроенные земельные участки. Условие применения метода - возможность использования земельного участка способом, приносящим доход</a:t>
            </a:r>
            <a:r>
              <a:rPr lang="ru-RU" dirty="0" smtClean="0"/>
              <a:t>.</a:t>
            </a:r>
          </a:p>
          <a:p>
            <a:pPr marL="0" indent="0">
              <a:buNone/>
            </a:pPr>
            <a:r>
              <a:rPr lang="ru-RU" dirty="0"/>
              <a:t>Источником доходов может быть сдача в аренду, хозяйственное использование земельного участка или единого объекта недвижимости либо продажа земельного участка или единого объекта недвижимости в наиболее вероятные сроки по рыночной стоимости.</a:t>
            </a:r>
          </a:p>
        </p:txBody>
      </p:sp>
    </p:spTree>
    <p:extLst>
      <p:ext uri="{BB962C8B-B14F-4D97-AF65-F5344CB8AC3E}">
        <p14:creationId xmlns:p14="http://schemas.microsoft.com/office/powerpoint/2010/main" val="414936994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000" dirty="0"/>
              <a:t>Земельные участки как объекты недвижимости по условиям их оценки условно можно разделить на две основные </a:t>
            </a:r>
            <a:r>
              <a:rPr lang="ru-RU" sz="2000" dirty="0" smtClean="0"/>
              <a:t>группы:</a:t>
            </a:r>
            <a:r>
              <a:rPr lang="ru-RU" sz="2000" dirty="0"/>
              <a:t/>
            </a:r>
            <a:br>
              <a:rPr lang="ru-RU" sz="2000" dirty="0"/>
            </a:br>
            <a:endParaRPr lang="ru-RU" sz="2000" dirty="0"/>
          </a:p>
        </p:txBody>
      </p:sp>
      <p:sp>
        <p:nvSpPr>
          <p:cNvPr id="3" name="Объект 2"/>
          <p:cNvSpPr>
            <a:spLocks noGrp="1"/>
          </p:cNvSpPr>
          <p:nvPr>
            <p:ph idx="1"/>
          </p:nvPr>
        </p:nvSpPr>
        <p:spPr/>
        <p:txBody>
          <a:bodyPr>
            <a:normAutofit fontScale="70000" lnSpcReduction="20000"/>
          </a:bodyPr>
          <a:lstStyle/>
          <a:p>
            <a:r>
              <a:rPr lang="ru-RU" dirty="0"/>
              <a:t>Первая группа объектов - застроенные участки, по которым сформировался достаточно интенсивный рынок, имеется информация по ценам спроса и предложений, совершенных сделок и собственная статистика по ним. К этой группе относятся земельные участки с жилыми домами, дачами, садовыми домами, офисными помещениями, торговыми заведениями, складскими и другими подсобными сооружениями непроизводственного назначения. К ним так же относятся незастроенные земельные участки, предназначенные для строительства вышеперечисленных объектов.</a:t>
            </a:r>
          </a:p>
          <a:p>
            <a:r>
              <a:rPr lang="ru-RU" dirty="0"/>
              <a:t>Вторая группа объектов - незастроенные участки, по которым рынок только формируется, включает сельскохозяйственные угодья из состава земель сельскохозяйственного назначения.</a:t>
            </a:r>
          </a:p>
          <a:p>
            <a:endParaRPr lang="ru-RU" dirty="0"/>
          </a:p>
        </p:txBody>
      </p:sp>
    </p:spTree>
    <p:extLst>
      <p:ext uri="{BB962C8B-B14F-4D97-AF65-F5344CB8AC3E}">
        <p14:creationId xmlns:p14="http://schemas.microsoft.com/office/powerpoint/2010/main" val="247587408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ru-RU" i="1" dirty="0"/>
              <a:t>По первой группе объектов предоставляется возможность определить их рыночную стоимость, по второй - возможно определить близкий по экономической природе к рыночной стоимости, но отличной от нее, показатель стоимости - наиболее вероятную цену продажи.</a:t>
            </a:r>
          </a:p>
        </p:txBody>
      </p:sp>
    </p:spTree>
    <p:extLst>
      <p:ext uri="{BB962C8B-B14F-4D97-AF65-F5344CB8AC3E}">
        <p14:creationId xmlns:p14="http://schemas.microsoft.com/office/powerpoint/2010/main" val="3081458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1455" y="332656"/>
            <a:ext cx="8686800" cy="838200"/>
          </a:xfrm>
        </p:spPr>
        <p:txBody>
          <a:bodyPr/>
          <a:lstStyle/>
          <a:p>
            <a:r>
              <a:rPr lang="ru-RU" dirty="0" smtClean="0"/>
              <a:t>ВЫВОД:</a:t>
            </a:r>
            <a:endParaRPr lang="ru-RU" dirty="0"/>
          </a:p>
        </p:txBody>
      </p:sp>
      <p:sp>
        <p:nvSpPr>
          <p:cNvPr id="3" name="Объект 2"/>
          <p:cNvSpPr>
            <a:spLocks noGrp="1"/>
          </p:cNvSpPr>
          <p:nvPr>
            <p:ph idx="1"/>
          </p:nvPr>
        </p:nvSpPr>
        <p:spPr/>
        <p:txBody>
          <a:bodyPr>
            <a:normAutofit fontScale="70000" lnSpcReduction="20000"/>
          </a:bodyPr>
          <a:lstStyle/>
          <a:p>
            <a:pPr marL="0" indent="0">
              <a:buNone/>
            </a:pPr>
            <a:r>
              <a:rPr lang="ru-RU" dirty="0"/>
              <a:t>Таким образом, на основании полученной информации и изучения современного состояния рынка купли-продажи земельных участков сельскохозяйственного назначения </a:t>
            </a:r>
            <a:r>
              <a:rPr lang="ru-RU" dirty="0" smtClean="0"/>
              <a:t>получается</a:t>
            </a:r>
            <a:r>
              <a:rPr lang="ru-RU" dirty="0"/>
              <a:t>, что для расчетов рыночной стоимости оцениваемой </a:t>
            </a:r>
            <a:r>
              <a:rPr lang="ru-RU" dirty="0" smtClean="0"/>
              <a:t>ЗЕМЛИ, </a:t>
            </a:r>
            <a:r>
              <a:rPr lang="ru-RU" dirty="0"/>
              <a:t>будет использован только один доходный метод (метод капитализации земельной ренты). Кадастровая стоимость земельных участков определяется с учетом:</a:t>
            </a:r>
          </a:p>
          <a:p>
            <a:r>
              <a:rPr lang="ru-RU" dirty="0"/>
              <a:t>- уровня рыночных цен, ставок арендной платы за земельные участки садоводческих и огороднических объединений (принимаются во внимание как застроенные, так и не застроенные земельные участки) и иной информации об объектах недвижимости;</a:t>
            </a:r>
          </a:p>
          <a:p>
            <a:r>
              <a:rPr lang="ru-RU" dirty="0"/>
              <a:t>- площади земельного участка;</a:t>
            </a:r>
          </a:p>
          <a:p>
            <a:r>
              <a:rPr lang="ru-RU" dirty="0"/>
              <a:t>- факторов местоположения и окружающей среды.</a:t>
            </a:r>
          </a:p>
          <a:p>
            <a:endParaRPr lang="ru-RU" dirty="0"/>
          </a:p>
        </p:txBody>
      </p:sp>
    </p:spTree>
    <p:extLst>
      <p:ext uri="{BB962C8B-B14F-4D97-AF65-F5344CB8AC3E}">
        <p14:creationId xmlns:p14="http://schemas.microsoft.com/office/powerpoint/2010/main" val="30964164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686800" cy="838200"/>
          </a:xfrm>
        </p:spPr>
        <p:txBody>
          <a:bodyPr/>
          <a:lstStyle/>
          <a:p>
            <a:r>
              <a:rPr lang="ru-RU" dirty="0" smtClean="0"/>
              <a:t>ЗАКЛЮЧЕНИЕ:</a:t>
            </a:r>
            <a:endParaRPr lang="ru-RU" dirty="0"/>
          </a:p>
        </p:txBody>
      </p:sp>
      <p:sp>
        <p:nvSpPr>
          <p:cNvPr id="3" name="Объект 2"/>
          <p:cNvSpPr>
            <a:spLocks noGrp="1"/>
          </p:cNvSpPr>
          <p:nvPr>
            <p:ph idx="1"/>
          </p:nvPr>
        </p:nvSpPr>
        <p:spPr/>
        <p:txBody>
          <a:bodyPr>
            <a:normAutofit/>
          </a:bodyPr>
          <a:lstStyle/>
          <a:p>
            <a:pPr marL="0" indent="0" algn="ctr">
              <a:buNone/>
            </a:pPr>
            <a:r>
              <a:rPr lang="ru-RU" i="1" dirty="0"/>
              <a:t>Государственная кадастровая оценка земель является завершающей частью Государственного земельного кадастра, поэтому показатели кадастровой стоимости земельных участков подлежат учету в Государственном земельном кадастре</a:t>
            </a:r>
            <a:r>
              <a:rPr lang="ru-RU" i="1" dirty="0" smtClean="0"/>
              <a:t>.</a:t>
            </a:r>
          </a:p>
          <a:p>
            <a:pPr marL="0" indent="0" algn="ctr">
              <a:buNone/>
            </a:pPr>
            <a:r>
              <a:rPr lang="ru-RU" sz="2200" i="1" dirty="0"/>
              <a:t>Удельный показатель кадастровой стоимости земель (УПКСЗ) - расчетная величина, представляющая собой кадастровую стоимость единицы площади (1 м</a:t>
            </a:r>
            <a:r>
              <a:rPr lang="ru-RU" sz="2200" i="1" baseline="30000" dirty="0"/>
              <a:t>2</a:t>
            </a:r>
            <a:r>
              <a:rPr lang="ru-RU" sz="2200" i="1" dirty="0"/>
              <a:t>) объекта ГКОЗ.</a:t>
            </a:r>
          </a:p>
        </p:txBody>
      </p:sp>
    </p:spTree>
    <p:extLst>
      <p:ext uri="{BB962C8B-B14F-4D97-AF65-F5344CB8AC3E}">
        <p14:creationId xmlns:p14="http://schemas.microsoft.com/office/powerpoint/2010/main" val="8724193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1143000"/>
          </a:xfrm>
        </p:spPr>
        <p:txBody>
          <a:bodyPr>
            <a:normAutofit/>
          </a:bodyPr>
          <a:lstStyle/>
          <a:p>
            <a:r>
              <a:rPr lang="ru-RU" sz="2000" b="0" dirty="0"/>
              <a:t>3. Отбор исполнителя работ по определению кадастровой стоимости и заключение с ним договора на проведение оценки</a:t>
            </a:r>
            <a:endParaRPr lang="ru-RU" sz="2000" dirty="0"/>
          </a:p>
        </p:txBody>
      </p:sp>
      <p:sp>
        <p:nvSpPr>
          <p:cNvPr id="3" name="Объект 2"/>
          <p:cNvSpPr>
            <a:spLocks noGrp="1"/>
          </p:cNvSpPr>
          <p:nvPr>
            <p:ph idx="1"/>
          </p:nvPr>
        </p:nvSpPr>
        <p:spPr>
          <a:xfrm>
            <a:off x="467544" y="1628800"/>
            <a:ext cx="8229600" cy="3993307"/>
          </a:xfrm>
        </p:spPr>
        <p:txBody>
          <a:bodyPr>
            <a:normAutofit fontScale="77500" lnSpcReduction="20000"/>
          </a:bodyPr>
          <a:lstStyle/>
          <a:p>
            <a:r>
              <a:rPr lang="ru-RU" dirty="0"/>
              <a:t>Исполнитель работ по определению кадастровой стоимости обязан заключить договор страхования ответственности за причинение ущерба в результате осуществления деятельности по определению кадастровой стоимости на страховую сумму в размере не менее чем тридцать миллионов рублей. Договор страхования ответственности за причинение ущерба в результате осуществления деятельности по определению кадастровой стоимости должен быть заключен до подписания договора на проведение оценки.</a:t>
            </a:r>
          </a:p>
        </p:txBody>
      </p:sp>
    </p:spTree>
    <p:extLst>
      <p:ext uri="{BB962C8B-B14F-4D97-AF65-F5344CB8AC3E}">
        <p14:creationId xmlns:p14="http://schemas.microsoft.com/office/powerpoint/2010/main" val="1910965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2705"/>
            <a:ext cx="8229600" cy="1143000"/>
          </a:xfrm>
        </p:spPr>
        <p:txBody>
          <a:bodyPr>
            <a:normAutofit/>
          </a:bodyPr>
          <a:lstStyle/>
          <a:p>
            <a:r>
              <a:rPr lang="ru-RU" sz="2000" b="0" dirty="0"/>
              <a:t>4. Определение кадастровой стоимости и составление отчета об определении кадастровой стоимости</a:t>
            </a:r>
            <a:endParaRPr lang="ru-RU" sz="2000" dirty="0"/>
          </a:p>
        </p:txBody>
      </p:sp>
      <p:sp>
        <p:nvSpPr>
          <p:cNvPr id="3" name="Объект 2"/>
          <p:cNvSpPr>
            <a:spLocks noGrp="1"/>
          </p:cNvSpPr>
          <p:nvPr>
            <p:ph idx="1"/>
          </p:nvPr>
        </p:nvSpPr>
        <p:spPr/>
        <p:txBody>
          <a:bodyPr>
            <a:normAutofit fontScale="85000" lnSpcReduction="20000"/>
          </a:bodyPr>
          <a:lstStyle/>
          <a:p>
            <a:r>
              <a:rPr lang="ru-RU" dirty="0"/>
              <a:t>Определение кадастровой стоимости осуществляется оценщиками в соответствии с требованиями настоящего Федерального закона (ФЗ 135), актов уполномоченного федерального органа, осуществляющего функции по нормативно-правовому регулированию оценочной деятельности, стандартов и правил оценочной деятельности, регулирующих вопросы определения кадастровой стоимости. Составление отчета об определении кадастровой стоимости осуществляется на бумажном и электронном носителях не менее чем в трех экземплярах.</a:t>
            </a:r>
          </a:p>
        </p:txBody>
      </p:sp>
    </p:spTree>
    <p:extLst>
      <p:ext uri="{BB962C8B-B14F-4D97-AF65-F5344CB8AC3E}">
        <p14:creationId xmlns:p14="http://schemas.microsoft.com/office/powerpoint/2010/main" val="3548600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04664"/>
            <a:ext cx="8686800" cy="838200"/>
          </a:xfrm>
        </p:spPr>
        <p:txBody>
          <a:bodyPr>
            <a:normAutofit/>
          </a:bodyPr>
          <a:lstStyle/>
          <a:p>
            <a:r>
              <a:rPr lang="ru-RU" sz="2000" b="0" dirty="0"/>
              <a:t>5. Экспертиза отчета об определении кадастровой стоимости</a:t>
            </a:r>
            <a:endParaRPr lang="ru-RU" sz="2000" dirty="0"/>
          </a:p>
        </p:txBody>
      </p:sp>
      <p:sp>
        <p:nvSpPr>
          <p:cNvPr id="3" name="Объект 2"/>
          <p:cNvSpPr>
            <a:spLocks noGrp="1"/>
          </p:cNvSpPr>
          <p:nvPr>
            <p:ph idx="1"/>
          </p:nvPr>
        </p:nvSpPr>
        <p:spPr/>
        <p:txBody>
          <a:bodyPr>
            <a:normAutofit fontScale="85000" lnSpcReduction="20000"/>
          </a:bodyPr>
          <a:lstStyle/>
          <a:p>
            <a:r>
              <a:rPr lang="ru-RU" dirty="0"/>
              <a:t>В течение 30 дней с даты составления отчета об определении кадастровой стоимости исполнитель работ обязан обеспечить проведение экспертизы этого отчета, в том числе повторной, саморегулируемой организацией оценщиков, членами которой являются оценщики, осуществившие определение кадастровой стоимости. Отчет об определении кадастровой стоимости принимается заказчиком работ по определению кадастровой стоимости только при условии наличия положительного экспертного заключения на указанный отчет.</a:t>
            </a:r>
          </a:p>
        </p:txBody>
      </p:sp>
    </p:spTree>
    <p:extLst>
      <p:ext uri="{BB962C8B-B14F-4D97-AF65-F5344CB8AC3E}">
        <p14:creationId xmlns:p14="http://schemas.microsoft.com/office/powerpoint/2010/main" val="36022354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0" dirty="0"/>
              <a:t>6. Утверждение результатов определения кадастровой стоимости</a:t>
            </a:r>
            <a:endParaRPr lang="ru-RU" sz="2000" dirty="0"/>
          </a:p>
        </p:txBody>
      </p:sp>
      <p:sp>
        <p:nvSpPr>
          <p:cNvPr id="3" name="Объект 2"/>
          <p:cNvSpPr>
            <a:spLocks noGrp="1"/>
          </p:cNvSpPr>
          <p:nvPr>
            <p:ph idx="1"/>
          </p:nvPr>
        </p:nvSpPr>
        <p:spPr/>
        <p:txBody>
          <a:bodyPr>
            <a:normAutofit fontScale="92500" lnSpcReduction="20000"/>
          </a:bodyPr>
          <a:lstStyle/>
          <a:p>
            <a:r>
              <a:rPr lang="ru-RU" dirty="0"/>
              <a:t>В течение 10 рабочих дней с даты принятия отчета об определении кадастровой стоимости заказчик работ утверждает результаты. В течение пяти дней с даты утверждения результатов сведения о кадастровой стоимости и один экземпляр отчета об определении кадастровой стоимости направляются заказчиком работ в уполномоченный Правительством Российской Федерации федеральный орган исполнительной власти, осуществляющий функции по государственной кадастровой оценке.</a:t>
            </a:r>
          </a:p>
        </p:txBody>
      </p:sp>
    </p:spTree>
    <p:extLst>
      <p:ext uri="{BB962C8B-B14F-4D97-AF65-F5344CB8AC3E}">
        <p14:creationId xmlns:p14="http://schemas.microsoft.com/office/powerpoint/2010/main" val="630606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143000"/>
          </a:xfrm>
        </p:spPr>
        <p:txBody>
          <a:bodyPr>
            <a:normAutofit/>
          </a:bodyPr>
          <a:lstStyle/>
          <a:p>
            <a:r>
              <a:rPr lang="ru-RU" sz="2000" b="0" dirty="0"/>
              <a:t>7. Опубликование утвержденных результатов определения кадастровой стоимости</a:t>
            </a:r>
            <a:endParaRPr lang="ru-RU" sz="2000" dirty="0"/>
          </a:p>
        </p:txBody>
      </p:sp>
      <p:sp>
        <p:nvSpPr>
          <p:cNvPr id="3" name="Объект 2"/>
          <p:cNvSpPr>
            <a:spLocks noGrp="1"/>
          </p:cNvSpPr>
          <p:nvPr>
            <p:ph idx="1"/>
          </p:nvPr>
        </p:nvSpPr>
        <p:spPr/>
        <p:txBody>
          <a:bodyPr/>
          <a:lstStyle/>
          <a:p>
            <a:r>
              <a:rPr lang="ru-RU" dirty="0"/>
              <a:t>В течение 10 рабочих дней с даты утверждения результатов заказчик работ опубликовывает информацию об утвержденных результатах определения кадастровой стоимости, в том числе о кадастровой стоимости, дате проведения последней государственной кадастровой оценки, и иную информацию.</a:t>
            </a:r>
          </a:p>
        </p:txBody>
      </p:sp>
    </p:spTree>
    <p:extLst>
      <p:ext uri="{BB962C8B-B14F-4D97-AF65-F5344CB8AC3E}">
        <p14:creationId xmlns:p14="http://schemas.microsoft.com/office/powerpoint/2010/main" val="334830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339</TotalTime>
  <Words>2778</Words>
  <Application>Microsoft Office PowerPoint</Application>
  <PresentationFormat>Экран (4:3)</PresentationFormat>
  <Paragraphs>116</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Трек</vt:lpstr>
      <vt:lpstr>Тема: Порядок и принципы проведения кадастровой оценки Преподаватель Кудрявцева Н.И. </vt:lpstr>
      <vt:lpstr>Презентация PowerPoint</vt:lpstr>
      <vt:lpstr>1.Принятие решения о проведении государственной кадастровой оценки </vt:lpstr>
      <vt:lpstr>2. Формирование перечня объектов недвижимости, подлежащих государственной кадастровой оценке</vt:lpstr>
      <vt:lpstr>3. Отбор исполнителя работ по определению кадастровой стоимости и заключение с ним договора на проведение оценки</vt:lpstr>
      <vt:lpstr>4. Определение кадастровой стоимости и составление отчета об определении кадастровой стоимости</vt:lpstr>
      <vt:lpstr>5. Экспертиза отчета об определении кадастровой стоимости</vt:lpstr>
      <vt:lpstr>6. Утверждение результатов определения кадастровой стоимости</vt:lpstr>
      <vt:lpstr>7. Опубликование утвержденных результатов определения кадастровой стоимости</vt:lpstr>
      <vt:lpstr>8. Внесение результатов определения кадастровой стоимости в государственный кадастр недвижимости</vt:lpstr>
      <vt:lpstr>9. Рассмотрение споров о результатах определения кадастровой стоимости</vt:lpstr>
      <vt:lpstr>Основаниями для пересмотра результатов определения кадастровой стоимости являются: </vt:lpstr>
      <vt:lpstr>Документы для пересмотра результатов определения кадастровой стоимости: </vt:lpstr>
      <vt:lpstr>Презентация PowerPoint</vt:lpstr>
      <vt:lpstr>1. Принцип сопоставимости результатов массовой (кадастровой) оценки объектов недвижимости на территории административно территориальных образований Российской Федерации. </vt:lpstr>
      <vt:lpstr>2. Принцип полноты охвата объектов недвижимости</vt:lpstr>
      <vt:lpstr>3. Принцип достоверности сведений, используемых при проведении массовой (кадастровой) оценки и получаемых результатов. </vt:lpstr>
      <vt:lpstr>4. Принцип ясности и прозрачности элементов системы оценки для заинтересованных лиц. </vt:lpstr>
      <vt:lpstr>5. Принцип системности.</vt:lpstr>
      <vt:lpstr>6. Принципы обеспечения качества функционирования системы массовой оценки недвижимости. </vt:lpstr>
      <vt:lpstr>Принципы с позиций стоимостной оценки земельных участков</vt:lpstr>
      <vt:lpstr>Исходный принцип оценки стоимости недвижимости </vt:lpstr>
      <vt:lpstr>Принцип замещения</vt:lpstr>
      <vt:lpstr>Принцип ожидания </vt:lpstr>
      <vt:lpstr>Принцип остаточной продуктивности </vt:lpstr>
      <vt:lpstr>Принцип вклада </vt:lpstr>
      <vt:lpstr>Принцип возрастающей и уменьшающейся отдачи </vt:lpstr>
      <vt:lpstr>Принцип сбалансированности (Пропорциональности) </vt:lpstr>
      <vt:lpstr>Принцип оптимальных величин, или принцип оптимального экономического размера</vt:lpstr>
      <vt:lpstr>Принцип экономического разделения </vt:lpstr>
      <vt:lpstr>Принцип спроса и предложения </vt:lpstr>
      <vt:lpstr>Принцип конкуренции</vt:lpstr>
      <vt:lpstr>Принцип зависимости </vt:lpstr>
      <vt:lpstr>Принцип соответствия </vt:lpstr>
      <vt:lpstr>Принцип изменения</vt:lpstr>
      <vt:lpstr>Принцип наиболее эффективного использования</vt:lpstr>
      <vt:lpstr>Метод сравнения продаж </vt:lpstr>
      <vt:lpstr>Метод выделения</vt:lpstr>
      <vt:lpstr>Метод распределения</vt:lpstr>
      <vt:lpstr>Метод капитализации Земельной ренты </vt:lpstr>
      <vt:lpstr>Метод остатка</vt:lpstr>
      <vt:lpstr>Метод предполагаемого использования </vt:lpstr>
      <vt:lpstr>Земельные участки как объекты недвижимости по условиям их оценки условно можно разделить на две основные группы: </vt:lpstr>
      <vt:lpstr>Презентация PowerPoint</vt:lpstr>
      <vt:lpstr>ВЫВОД:</vt:lpstr>
      <vt:lpstr>ЗАКЛЮЧЕНИЕ:</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Порядок и принципы проведения кадастровой оценки Преподаватель Кудрявцева Н.И.</dc:title>
  <dc:creator>User</dc:creator>
  <cp:lastModifiedBy>User</cp:lastModifiedBy>
  <cp:revision>10</cp:revision>
  <dcterms:created xsi:type="dcterms:W3CDTF">2019-11-07T04:29:51Z</dcterms:created>
  <dcterms:modified xsi:type="dcterms:W3CDTF">2020-02-25T09:32:27Z</dcterms:modified>
</cp:coreProperties>
</file>