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60" r:id="rId5"/>
    <p:sldId id="262" r:id="rId6"/>
    <p:sldId id="259" r:id="rId7"/>
    <p:sldId id="261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00" autoAdjust="0"/>
  </p:normalViewPr>
  <p:slideViewPr>
    <p:cSldViewPr>
      <p:cViewPr varScale="1">
        <p:scale>
          <a:sx n="62" d="100"/>
          <a:sy n="62" d="100"/>
        </p:scale>
        <p:origin x="-15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12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D24313-3161-4D1F-9081-A59EB675A974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F95664C-20B5-439A-8DF4-2AD963623A7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408" y="7192"/>
            <a:ext cx="8305800" cy="19812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/>
              </a:rPr>
              <a:t>Тема: Область </a:t>
            </a:r>
            <a:r>
              <a:rPr lang="ru-RU" sz="3600" dirty="0">
                <a:effectLst/>
              </a:rPr>
              <a:t>применения. Представление графической </a:t>
            </a:r>
            <a:r>
              <a:rPr lang="ru-RU" sz="3600" dirty="0" smtClean="0">
                <a:effectLst/>
              </a:rPr>
              <a:t>информации.</a:t>
            </a:r>
            <a:br>
              <a:rPr lang="ru-RU" sz="3600" dirty="0" smtClean="0">
                <a:effectLst/>
              </a:rPr>
            </a:br>
            <a:r>
              <a:rPr lang="ru-RU" sz="3600" dirty="0" smtClean="0">
                <a:effectLst/>
              </a:rPr>
              <a:t>Цифровые карты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0509" y="1988840"/>
            <a:ext cx="7117180" cy="861420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 ПМ 02. Составление картографических материалов</a:t>
            </a:r>
          </a:p>
          <a:p>
            <a:pPr algn="ctr"/>
            <a:r>
              <a:rPr lang="ru-RU" sz="2400" dirty="0"/>
              <a:t>                     и ведение кадастров с применением программных средств и </a:t>
            </a:r>
            <a:r>
              <a:rPr lang="ru-RU" sz="2400" dirty="0" smtClean="0"/>
              <a:t>комплексов</a:t>
            </a:r>
            <a:endParaRPr lang="ru-RU" sz="2400" dirty="0"/>
          </a:p>
          <a:p>
            <a:pPr algn="ctr"/>
            <a:r>
              <a:rPr lang="ru-RU" sz="2400" dirty="0"/>
              <a:t>МДК 02.01 Тема 2.1 «Основы построения цифровых карт»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8617" y="6488668"/>
            <a:ext cx="335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Кудрявцева Наталья Игоревна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630" y="4212280"/>
            <a:ext cx="4012704" cy="225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2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3744416"/>
          </a:xfrm>
        </p:spPr>
        <p:txBody>
          <a:bodyPr/>
          <a:lstStyle/>
          <a:p>
            <a:pPr marL="137160" indent="0" algn="ctr">
              <a:buNone/>
            </a:pPr>
            <a:r>
              <a:rPr lang="ru-RU" dirty="0"/>
              <a:t>Взаимодействие </a:t>
            </a:r>
            <a:r>
              <a:rPr lang="ru-RU" dirty="0" err="1"/>
              <a:t>геоинформатики</a:t>
            </a:r>
            <a:r>
              <a:rPr lang="ru-RU" dirty="0"/>
              <a:t> и картографии стало основой для формирования нового направления — геоинформационного картографирования, суть которого составляет </a:t>
            </a:r>
            <a:r>
              <a:rPr lang="ru-RU" dirty="0" smtClean="0"/>
              <a:t>автоматизированное </a:t>
            </a:r>
            <a:r>
              <a:rPr lang="ru-RU" dirty="0"/>
              <a:t>информационно-картографическое моделирование </a:t>
            </a:r>
            <a:r>
              <a:rPr lang="ru-RU" dirty="0" smtClean="0"/>
              <a:t>природных </a:t>
            </a:r>
            <a:r>
              <a:rPr lang="ru-RU" dirty="0"/>
              <a:t>и социально-экономических </a:t>
            </a:r>
            <a:r>
              <a:rPr lang="ru-RU" dirty="0" err="1"/>
              <a:t>геосистем</a:t>
            </a:r>
            <a:r>
              <a:rPr lang="ru-RU" dirty="0"/>
              <a:t> на основе ГИС и баз данных.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64" y="3789040"/>
            <a:ext cx="3384376" cy="2957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25560"/>
            <a:ext cx="3096344" cy="3011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1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09013" cy="538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4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Программно-управляемое картографирование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-по-новому освещает </a:t>
            </a:r>
            <a:r>
              <a:rPr lang="ru-RU" dirty="0"/>
              <a:t>многие традиционные проблемы, связанные с выбором </a:t>
            </a:r>
            <a:r>
              <a:rPr lang="ru-RU" dirty="0" smtClean="0"/>
              <a:t>математической </a:t>
            </a:r>
            <a:r>
              <a:rPr lang="ru-RU" dirty="0"/>
              <a:t>основы и компоновки карт (возможность перехода от проекции к проекции, свободное масштабирование, отсутствие фиксированной нарезки листов), введением новых </a:t>
            </a:r>
            <a:r>
              <a:rPr lang="ru-RU" dirty="0" smtClean="0"/>
              <a:t>изобразительных </a:t>
            </a:r>
            <a:r>
              <a:rPr lang="ru-RU" dirty="0"/>
              <a:t>средств (например, мигающие или перемещающиеся на карте знаки), генерализацией (использование фильтрации, сглаживания и т. п.)</a:t>
            </a:r>
          </a:p>
        </p:txBody>
      </p:sp>
    </p:spTree>
    <p:extLst>
      <p:ext uri="{BB962C8B-B14F-4D97-AF65-F5344CB8AC3E}">
        <p14:creationId xmlns:p14="http://schemas.microsoft.com/office/powerpoint/2010/main" val="316428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и использование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5580112" cy="5069160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ru-RU" dirty="0"/>
              <a:t>Происходит соединение двух ветвей картографии: создания и использования карт. Многие трудоемкие прежде операции, </a:t>
            </a:r>
            <a:r>
              <a:rPr lang="ru-RU" dirty="0" smtClean="0"/>
              <a:t>связанные </a:t>
            </a:r>
            <a:r>
              <a:rPr lang="ru-RU" dirty="0"/>
              <a:t>с подсчетом длин и площадей, преобразованием изображений или их совмещением, стали примитивными процедурами. Эти вопросы решаются на основе электронной динамической картометрии. </a:t>
            </a:r>
            <a:endParaRPr lang="ru-RU" dirty="0" smtClean="0"/>
          </a:p>
          <a:p>
            <a:endParaRPr lang="ru-RU" dirty="0"/>
          </a:p>
          <a:p>
            <a:pPr marL="137160" indent="0">
              <a:buNone/>
            </a:pPr>
            <a:r>
              <a:rPr lang="ru-RU" dirty="0" smtClean="0"/>
              <a:t>Создание </a:t>
            </a:r>
            <a:r>
              <a:rPr lang="ru-RU" dirty="0"/>
              <a:t>и использование карт, в том числе </a:t>
            </a:r>
            <a:r>
              <a:rPr lang="ru-RU" dirty="0" smtClean="0"/>
              <a:t>цифровых </a:t>
            </a:r>
            <a:r>
              <a:rPr lang="ru-RU" dirty="0"/>
              <a:t>моделей, стало единым интегрированным процессом, </a:t>
            </a:r>
            <a:r>
              <a:rPr lang="ru-RU" dirty="0" smtClean="0"/>
              <a:t>поскольку </a:t>
            </a:r>
            <a:r>
              <a:rPr lang="ru-RU" dirty="0"/>
              <a:t>в ходе компьютерного анализа происходит постоянное взаимное трансформирование изображений.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16832"/>
            <a:ext cx="3305572" cy="375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7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Реальный масштаб времени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2896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На основе ГИС-технологий сформировалось новое </a:t>
            </a:r>
            <a:r>
              <a:rPr lang="ru-RU" dirty="0" smtClean="0"/>
              <a:t>направление </a:t>
            </a:r>
            <a:r>
              <a:rPr lang="ru-RU" dirty="0"/>
              <a:t>оперативного картографирования, т. е. создание и </a:t>
            </a:r>
            <a:r>
              <a:rPr lang="ru-RU" dirty="0" smtClean="0"/>
              <a:t>использование </a:t>
            </a:r>
            <a:r>
              <a:rPr lang="ru-RU" dirty="0"/>
              <a:t>карт в реальном или близком к реальному масштабе </a:t>
            </a:r>
            <a:r>
              <a:rPr lang="ru-RU" dirty="0" smtClean="0"/>
              <a:t>времени </a:t>
            </a:r>
            <a:r>
              <a:rPr lang="ru-RU" dirty="0"/>
              <a:t>для своевременного информирования пользователей и </a:t>
            </a:r>
            <a:r>
              <a:rPr lang="ru-RU" dirty="0" smtClean="0"/>
              <a:t>воздействия </a:t>
            </a:r>
            <a:r>
              <a:rPr lang="ru-RU" dirty="0"/>
              <a:t>на ход процесса.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01957"/>
            <a:ext cx="5508104" cy="268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0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8796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4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</a:t>
            </a:r>
            <a:r>
              <a:rPr lang="ru-RU" dirty="0" smtClean="0"/>
              <a:t>еальный масштаб времени в ГИС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80928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-это скорость </a:t>
            </a:r>
            <a:r>
              <a:rPr lang="ru-RU" dirty="0"/>
              <a:t>создания-использования карт, т. е, темп, обеспечивающий немедленную обработку поступающей </a:t>
            </a:r>
            <a:r>
              <a:rPr lang="ru-RU" dirty="0" smtClean="0"/>
              <a:t>информации</a:t>
            </a:r>
            <a:r>
              <a:rPr lang="ru-RU" dirty="0"/>
              <a:t>, ее картографическую визуализацию для оценки, </a:t>
            </a:r>
            <a:r>
              <a:rPr lang="ru-RU" dirty="0" smtClean="0"/>
              <a:t>мониторинга</a:t>
            </a:r>
            <a:r>
              <a:rPr lang="ru-RU" dirty="0"/>
              <a:t>, управления, контроля процессов и явлений, </a:t>
            </a:r>
            <a:r>
              <a:rPr lang="ru-RU" dirty="0" smtClean="0"/>
              <a:t>изменяющихся </a:t>
            </a:r>
            <a:r>
              <a:rPr lang="ru-RU" dirty="0"/>
              <a:t>в том же темпе.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40" y="4175571"/>
            <a:ext cx="4026160" cy="268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07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Оперативные карты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2592288"/>
          </a:xfrm>
        </p:spPr>
        <p:txBody>
          <a:bodyPr>
            <a:normAutofit fontScale="92500" lnSpcReduction="10000"/>
          </a:bodyPr>
          <a:lstStyle/>
          <a:p>
            <a:pPr marL="137160" indent="0" algn="ctr">
              <a:buNone/>
            </a:pPr>
            <a:r>
              <a:rPr lang="ru-RU" dirty="0" smtClean="0"/>
              <a:t>Они предназначены </a:t>
            </a:r>
            <a:r>
              <a:rPr lang="ru-RU" dirty="0"/>
              <a:t>для </a:t>
            </a:r>
            <a:r>
              <a:rPr lang="ru-RU" dirty="0" smtClean="0"/>
              <a:t>инвентаризации </a:t>
            </a:r>
            <a:r>
              <a:rPr lang="ru-RU" dirty="0"/>
              <a:t>объектов, предупреждения (сигнализации) о </a:t>
            </a:r>
            <a:r>
              <a:rPr lang="ru-RU" dirty="0" smtClean="0"/>
              <a:t>неблагоприятных </a:t>
            </a:r>
            <a:r>
              <a:rPr lang="ru-RU" dirty="0"/>
              <a:t>или опасных процессах, слежения за их развитием, составления рекомендаций и прогнозов, выбора вариантов </a:t>
            </a:r>
            <a:r>
              <a:rPr lang="ru-RU" dirty="0" smtClean="0"/>
              <a:t>контроля</a:t>
            </a:r>
            <a:r>
              <a:rPr lang="ru-RU" dirty="0"/>
              <a:t>, стабилизации или изменения процессов в самых разных сферах— от экологических ситуаций до политических событий.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4203576" cy="263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46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Исходные данные для оперативного картографирования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48880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— это материалы </a:t>
            </a:r>
            <a:r>
              <a:rPr lang="ru-RU" dirty="0"/>
              <a:t>аэрокосмических съемок, непосредственных наблюдений и замеров, кадастровая и мониторинговая информация, </a:t>
            </a:r>
            <a:r>
              <a:rPr lang="ru-RU" dirty="0" smtClean="0"/>
              <a:t>статистические </a:t>
            </a:r>
            <a:r>
              <a:rPr lang="ru-RU" dirty="0"/>
              <a:t>данные, результаты опросов, переписей, референдумов.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4848"/>
            <a:ext cx="4680587" cy="310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3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АЭРОКОСМИЧЕСКИЙ СНИМОК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417968" cy="56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62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/>
              <a:t>информация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112912"/>
          </a:xfrm>
        </p:spPr>
        <p:txBody>
          <a:bodyPr/>
          <a:lstStyle/>
          <a:p>
            <a:r>
              <a:rPr lang="ru-RU" dirty="0" smtClean="0"/>
              <a:t>—</a:t>
            </a:r>
            <a:r>
              <a:rPr lang="ru-RU" dirty="0"/>
              <a:t>это любые сведения о состоянии окружающей среды и о процессах, в ней </a:t>
            </a:r>
            <a:r>
              <a:rPr lang="ru-RU" dirty="0" smtClean="0"/>
              <a:t>происходящих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707804"/>
            <a:ext cx="4762500" cy="38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6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Классификация цифровых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По  видам использующих их автоматизированных систем: </a:t>
            </a:r>
          </a:p>
          <a:p>
            <a:r>
              <a:rPr lang="ru-RU" dirty="0"/>
              <a:t>-для </a:t>
            </a:r>
            <a:r>
              <a:rPr lang="ru-RU" dirty="0" smtClean="0"/>
              <a:t>использования </a:t>
            </a:r>
            <a:r>
              <a:rPr lang="ru-RU" dirty="0"/>
              <a:t>в автоматизированных системах управления (АСУ); -выполнения в автоматизированных системах навигации (АСЫ): наземной, воздушной, водной, космической;</a:t>
            </a:r>
          </a:p>
          <a:p>
            <a:r>
              <a:rPr lang="ru-RU" dirty="0"/>
              <a:t> -автоматизированных систем хозяйственного комплекса;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05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Классификация цифровых карт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По назначению: </a:t>
            </a:r>
          </a:p>
          <a:p>
            <a:r>
              <a:rPr lang="ru-RU" dirty="0"/>
              <a:t>-для решения расчетных задач отображения и </a:t>
            </a:r>
            <a:r>
              <a:rPr lang="ru-RU" dirty="0" smtClean="0"/>
              <a:t>моделирования </a:t>
            </a:r>
            <a:r>
              <a:rPr lang="ru-RU" dirty="0"/>
              <a:t>оперативной информации и местности; </a:t>
            </a:r>
          </a:p>
          <a:p>
            <a:r>
              <a:rPr lang="ru-RU" dirty="0"/>
              <a:t>-для решения задач </a:t>
            </a:r>
            <a:r>
              <a:rPr lang="ru-RU" dirty="0" err="1"/>
              <a:t>отобра¬жения</a:t>
            </a:r>
            <a:r>
              <a:rPr lang="ru-RU" dirty="0"/>
              <a:t> обстановки и местности на экранах коллективного и </a:t>
            </a:r>
            <a:r>
              <a:rPr lang="ru-RU" dirty="0" smtClean="0"/>
              <a:t>индивидуального </a:t>
            </a:r>
            <a:r>
              <a:rPr lang="ru-RU" dirty="0"/>
              <a:t>пользования;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2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По видам и масштабам: </a:t>
            </a:r>
          </a:p>
          <a:p>
            <a:r>
              <a:rPr lang="ru-RU" dirty="0"/>
              <a:t>-цифровые карты городов масштабов 1:10000, 1:25 000; </a:t>
            </a:r>
          </a:p>
          <a:p>
            <a:r>
              <a:rPr lang="ru-RU" dirty="0"/>
              <a:t>-электронные топографические карты различных территориальных образований масштабов от 1 :25 000до 1:1 000 000;</a:t>
            </a:r>
          </a:p>
          <a:p>
            <a:r>
              <a:rPr lang="ru-RU" dirty="0"/>
              <a:t>- электронные авиационные карты масштабов от 1:500 000 до 1:4 000 000;</a:t>
            </a:r>
          </a:p>
          <a:p>
            <a:r>
              <a:rPr lang="ru-RU" dirty="0"/>
              <a:t> -электронные тематические карты;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49" y="332656"/>
            <a:ext cx="82724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4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По </a:t>
            </a:r>
            <a:r>
              <a:rPr lang="ru-RU" dirty="0"/>
              <a:t>способам представления (изображения) информации: </a:t>
            </a:r>
          </a:p>
          <a:p>
            <a:r>
              <a:rPr lang="ru-RU" dirty="0"/>
              <a:t>-</a:t>
            </a:r>
            <a:r>
              <a:rPr lang="ru-RU" dirty="0" smtClean="0"/>
              <a:t>двухмерные </a:t>
            </a:r>
            <a:r>
              <a:rPr lang="ru-RU" dirty="0"/>
              <a:t>модели (</a:t>
            </a:r>
            <a:r>
              <a:rPr lang="ru-RU" dirty="0" err="1"/>
              <a:t>jc</a:t>
            </a:r>
            <a:r>
              <a:rPr lang="ru-RU" dirty="0"/>
              <a:t>, у); </a:t>
            </a:r>
          </a:p>
          <a:p>
            <a:r>
              <a:rPr lang="ru-RU" dirty="0"/>
              <a:t>-трехмерные модели {х, у, Н),</a:t>
            </a:r>
          </a:p>
          <a:p>
            <a:r>
              <a:rPr lang="ru-RU" dirty="0"/>
              <a:t>- четырехмерные или пространственно-временные модели (</a:t>
            </a:r>
            <a:r>
              <a:rPr lang="ru-RU" dirty="0" err="1"/>
              <a:t>jc</a:t>
            </a:r>
            <a:r>
              <a:rPr lang="ru-RU" dirty="0"/>
              <a:t>, у, И, /);</a:t>
            </a:r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3" y="404664"/>
            <a:ext cx="82724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45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По формам представления: </a:t>
            </a:r>
            <a:endParaRPr lang="ru-RU" dirty="0" smtClean="0"/>
          </a:p>
          <a:p>
            <a:pPr marL="137160" indent="0">
              <a:buNone/>
            </a:pPr>
            <a:r>
              <a:rPr lang="ru-RU" dirty="0"/>
              <a:t>-</a:t>
            </a:r>
            <a:r>
              <a:rPr lang="ru-RU" dirty="0" smtClean="0"/>
              <a:t>векторные</a:t>
            </a:r>
            <a:r>
              <a:rPr lang="ru-RU" dirty="0"/>
              <a:t>;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-растровые</a:t>
            </a:r>
            <a:r>
              <a:rPr lang="ru-RU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2724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90465"/>
            <a:ext cx="4287045" cy="321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85" y="2564904"/>
            <a:ext cx="403383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01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Правила цифрового описания картографической информации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92896"/>
          </a:xfrm>
        </p:spPr>
        <p:txBody>
          <a:bodyPr/>
          <a:lstStyle/>
          <a:p>
            <a:pPr marL="137160" indent="0" algn="ctr">
              <a:buNone/>
            </a:pPr>
            <a:r>
              <a:rPr lang="ru-RU" dirty="0" smtClean="0"/>
              <a:t>— </a:t>
            </a:r>
            <a:r>
              <a:rPr lang="ru-RU" dirty="0"/>
              <a:t>свод систематизированных предписаний, регламентирующих </a:t>
            </a:r>
            <a:r>
              <a:rPr lang="ru-RU" dirty="0" smtClean="0"/>
              <a:t>содержание</a:t>
            </a:r>
            <a:r>
              <a:rPr lang="ru-RU" dirty="0"/>
              <a:t>, структуру и порядок формирования цифровой </a:t>
            </a:r>
            <a:r>
              <a:rPr lang="ru-RU" dirty="0" smtClean="0"/>
              <a:t>картографической </a:t>
            </a:r>
            <a:r>
              <a:rPr lang="ru-RU" dirty="0"/>
              <a:t>информации при создании цифровых </a:t>
            </a:r>
            <a:r>
              <a:rPr lang="ru-RU" dirty="0" smtClean="0"/>
              <a:t>топографических </a:t>
            </a:r>
            <a:r>
              <a:rPr lang="ru-RU" dirty="0"/>
              <a:t>карт.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03594"/>
            <a:ext cx="4084712" cy="306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46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Объект топографической карты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4904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— </a:t>
            </a:r>
            <a:r>
              <a:rPr lang="ru-RU" dirty="0"/>
              <a:t>структурная единица </a:t>
            </a:r>
            <a:r>
              <a:rPr lang="ru-RU" dirty="0" err="1" smtClean="0"/>
              <a:t>карторафической</a:t>
            </a:r>
            <a:r>
              <a:rPr lang="ru-RU" dirty="0" smtClean="0"/>
              <a:t> </a:t>
            </a:r>
            <a:r>
              <a:rPr lang="ru-RU" dirty="0"/>
              <a:t>информации, отображающая в соответствии с </a:t>
            </a:r>
            <a:r>
              <a:rPr lang="ru-RU" dirty="0" smtClean="0"/>
              <a:t>требованиями </a:t>
            </a:r>
            <a:r>
              <a:rPr lang="ru-RU" dirty="0"/>
              <a:t>нормативной документации объект местности или </a:t>
            </a:r>
            <a:r>
              <a:rPr lang="ru-RU" dirty="0" smtClean="0"/>
              <a:t>другую </a:t>
            </a:r>
            <a:r>
              <a:rPr lang="ru-RU" dirty="0"/>
              <a:t>информацию, являющуюся обязательной для отображения на топографической карте.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69" y="3853908"/>
            <a:ext cx="3719736" cy="297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894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Цифровое описание объекта цифровой топографической карты (ЦТК)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456384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dirty="0" smtClean="0"/>
              <a:t>— </a:t>
            </a:r>
            <a:r>
              <a:rPr lang="ru-RU" dirty="0"/>
              <a:t>формализованное представление в цифровом виде </a:t>
            </a:r>
            <a:r>
              <a:rPr lang="ru-RU" dirty="0" smtClean="0"/>
              <a:t>данных </a:t>
            </a:r>
            <a:r>
              <a:rPr lang="ru-RU" dirty="0"/>
              <a:t>об объекте топографической карты, которое включает </a:t>
            </a:r>
            <a:r>
              <a:rPr lang="ru-RU" dirty="0" smtClean="0"/>
              <a:t>цифровое </a:t>
            </a:r>
            <a:r>
              <a:rPr lang="ru-RU" dirty="0"/>
              <a:t>описание пространственного распространения объекта (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метрика </a:t>
            </a: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объекта ЦТК</a:t>
            </a:r>
            <a:r>
              <a:rPr lang="ru-RU" dirty="0"/>
              <a:t>), его смыслового содержания (</a:t>
            </a: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семантика объекта ЦТК</a:t>
            </a:r>
            <a:r>
              <a:rPr lang="ru-RU" dirty="0"/>
              <a:t>) и пространственно-логических связей объекта с другими объектами данного номенклатурного листа </a:t>
            </a:r>
            <a:r>
              <a:rPr lang="ru-RU" dirty="0" smtClean="0"/>
              <a:t>топографической </a:t>
            </a:r>
            <a:r>
              <a:rPr lang="ru-RU" dirty="0"/>
              <a:t>карты.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57192"/>
            <a:ext cx="69627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32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Два основных раздела правил цифрового описания </a:t>
            </a:r>
            <a:r>
              <a:rPr lang="ru-RU" sz="2800" dirty="0" smtClean="0"/>
              <a:t>картографической </a:t>
            </a:r>
            <a:r>
              <a:rPr lang="ru-RU" sz="2800" dirty="0"/>
              <a:t>информации определяют: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64904"/>
          </a:xfrm>
        </p:spPr>
        <p:txBody>
          <a:bodyPr/>
          <a:lstStyle/>
          <a:p>
            <a:r>
              <a:rPr lang="ru-RU" dirty="0" smtClean="0"/>
              <a:t>требования </a:t>
            </a:r>
            <a:r>
              <a:rPr lang="ru-RU" dirty="0"/>
              <a:t>к содержанию и структуре цифрового описания картографической информации в составе ЦТК;</a:t>
            </a:r>
          </a:p>
          <a:p>
            <a:r>
              <a:rPr lang="ru-RU" dirty="0" smtClean="0"/>
              <a:t>правила </a:t>
            </a:r>
            <a:r>
              <a:rPr lang="ru-RU" dirty="0"/>
              <a:t>цифрового описания картографической информации.</a:t>
            </a:r>
          </a:p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77" y="3625569"/>
            <a:ext cx="5767523" cy="324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7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ПРОСТРАНСТВЕННЫЕ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412776"/>
            <a:ext cx="7125112" cy="489654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Пространственные </a:t>
            </a:r>
            <a:r>
              <a:rPr lang="ru-RU" dirty="0"/>
              <a:t>данные представляют собой </a:t>
            </a:r>
            <a:r>
              <a:rPr lang="ru-RU" dirty="0" smtClean="0"/>
              <a:t>совокупность </a:t>
            </a:r>
            <a:r>
              <a:rPr lang="ru-RU" dirty="0"/>
              <a:t>поступающей в систему, хранимой и выдаваемой </a:t>
            </a:r>
            <a:r>
              <a:rPr lang="ru-RU" dirty="0" smtClean="0"/>
              <a:t>потребителям </a:t>
            </a:r>
            <a:r>
              <a:rPr lang="ru-RU" dirty="0"/>
              <a:t>информации об элементах и объектах местности, их </a:t>
            </a:r>
            <a:r>
              <a:rPr lang="ru-RU" dirty="0" smtClean="0"/>
              <a:t>географических </a:t>
            </a:r>
            <a:r>
              <a:rPr lang="ru-RU" dirty="0"/>
              <a:t>названиях, организационно-технической и </a:t>
            </a:r>
            <a:r>
              <a:rPr lang="ru-RU" dirty="0" smtClean="0"/>
              <a:t>вспомогательной </a:t>
            </a:r>
            <a:r>
              <a:rPr lang="ru-RU" dirty="0"/>
              <a:t>(сервисной) информации</a:t>
            </a:r>
            <a:r>
              <a:rPr lang="ru-RU" dirty="0" smtClean="0"/>
              <a:t>.</a:t>
            </a:r>
          </a:p>
          <a:p>
            <a:pPr marL="0" indent="0" algn="ctr">
              <a:buNone/>
            </a:pPr>
            <a:r>
              <a:rPr lang="ru-RU" dirty="0" smtClean="0"/>
              <a:t>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Динамику </a:t>
            </a:r>
            <a:r>
              <a:rPr lang="ru-RU" dirty="0"/>
              <a:t>пространственных данных определяют такие параметры, как частота обращения к массивам, период обновления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7611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Основные требования, которым должно удовлетворять </a:t>
            </a:r>
            <a:r>
              <a:rPr lang="ru-RU" sz="2400" dirty="0" smtClean="0"/>
              <a:t>цифровое </a:t>
            </a:r>
            <a:r>
              <a:rPr lang="ru-RU" sz="2400" dirty="0"/>
              <a:t>описание картографической </a:t>
            </a:r>
            <a:r>
              <a:rPr lang="ru-RU" sz="2400" dirty="0" smtClean="0"/>
              <a:t>информации: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обеспечение </a:t>
            </a:r>
            <a:r>
              <a:rPr lang="ru-RU" dirty="0"/>
              <a:t>возможности представления в цифровой форме любой информации, содержащейся на топографических картах соответствующих масштабов;</a:t>
            </a:r>
          </a:p>
          <a:p>
            <a:r>
              <a:rPr lang="ru-RU" dirty="0" smtClean="0"/>
              <a:t>включение </a:t>
            </a:r>
            <a:r>
              <a:rPr lang="ru-RU" dirty="0"/>
              <a:t>в цифровое описание объектов ЦТК данных как об их месторасположении и плановом очертании, так и о смысловом содержании с точностью и полнотой, соответствующей </a:t>
            </a:r>
            <a:r>
              <a:rPr lang="ru-RU" dirty="0" smtClean="0"/>
              <a:t>требованиям </a:t>
            </a:r>
            <a:r>
              <a:rPr lang="ru-RU" dirty="0"/>
              <a:t>основных положений по созданию и обновлению </a:t>
            </a:r>
            <a:r>
              <a:rPr lang="ru-RU" dirty="0" smtClean="0"/>
              <a:t>топографических </a:t>
            </a:r>
            <a:r>
              <a:rPr lang="ru-RU" dirty="0"/>
              <a:t>карт масштабов от 1:10 000 до 1:1 000 000;</a:t>
            </a:r>
          </a:p>
          <a:p>
            <a:r>
              <a:rPr lang="ru-RU" dirty="0" smtClean="0"/>
              <a:t>реализация </a:t>
            </a:r>
            <a:r>
              <a:rPr lang="ru-RU" dirty="0"/>
              <a:t>представления объектов в </a:t>
            </a:r>
            <a:r>
              <a:rPr lang="ru-RU" dirty="0" smtClean="0"/>
              <a:t>объектно-ориентированной </a:t>
            </a:r>
            <a:r>
              <a:rPr lang="ru-RU" dirty="0"/>
              <a:t>форме;</a:t>
            </a:r>
          </a:p>
          <a:p>
            <a:r>
              <a:rPr lang="ru-RU" dirty="0" smtClean="0"/>
              <a:t>обеспечение </a:t>
            </a:r>
            <a:r>
              <a:rPr lang="ru-RU" dirty="0"/>
              <a:t>однозначности интерпретации цифровой </a:t>
            </a:r>
            <a:r>
              <a:rPr lang="ru-RU" dirty="0" smtClean="0"/>
              <a:t>картографической </a:t>
            </a:r>
            <a:r>
              <a:rPr lang="ru-RU" dirty="0"/>
              <a:t>информации при ее обработке;</a:t>
            </a:r>
          </a:p>
          <a:p>
            <a:r>
              <a:rPr lang="ru-RU" dirty="0" smtClean="0"/>
              <a:t>обеспечение </a:t>
            </a:r>
            <a:r>
              <a:rPr lang="ru-RU" dirty="0"/>
              <a:t>возможности автоматического формирования </a:t>
            </a:r>
            <a:r>
              <a:rPr lang="ru-RU" dirty="0" smtClean="0"/>
              <a:t>машинных </a:t>
            </a:r>
            <a:r>
              <a:rPr lang="ru-RU" dirty="0"/>
              <a:t>записей объектов, предусмотренных структурой и </a:t>
            </a:r>
            <a:r>
              <a:rPr lang="ru-RU" dirty="0" smtClean="0"/>
              <a:t>составом </a:t>
            </a:r>
            <a:r>
              <a:rPr lang="ru-RU" dirty="0"/>
              <a:t>ЦТК.</a:t>
            </a:r>
          </a:p>
        </p:txBody>
      </p:sp>
    </p:spTree>
    <p:extLst>
      <p:ext uri="{BB962C8B-B14F-4D97-AF65-F5344CB8AC3E}">
        <p14:creationId xmlns:p14="http://schemas.microsoft.com/office/powerpoint/2010/main" val="18966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Последовательность цифрового описания </a:t>
            </a:r>
            <a:r>
              <a:rPr lang="ru-RU" sz="2800" dirty="0"/>
              <a:t>картографической информации </a:t>
            </a:r>
            <a:r>
              <a:rPr lang="ru-RU" sz="2800" dirty="0" smtClean="0"/>
              <a:t>: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Определяют </a:t>
            </a:r>
            <a:r>
              <a:rPr lang="ru-RU" dirty="0"/>
              <a:t>характер локализации объектов; </a:t>
            </a:r>
          </a:p>
          <a:p>
            <a:r>
              <a:rPr lang="ru-RU" dirty="0" smtClean="0"/>
              <a:t>Формируют </a:t>
            </a:r>
            <a:r>
              <a:rPr lang="ru-RU" dirty="0"/>
              <a:t>метрику и семантику объектов; </a:t>
            </a:r>
          </a:p>
          <a:p>
            <a:r>
              <a:rPr lang="ru-RU" dirty="0" smtClean="0"/>
              <a:t>Осуществляют </a:t>
            </a:r>
            <a:r>
              <a:rPr lang="ru-RU" dirty="0"/>
              <a:t>цифровое </a:t>
            </a:r>
            <a:r>
              <a:rPr lang="ru-RU" dirty="0" smtClean="0"/>
              <a:t>описание пространственно-логических связей объектов</a:t>
            </a:r>
            <a:r>
              <a:rPr lang="ru-RU" dirty="0"/>
              <a:t>.</a:t>
            </a:r>
          </a:p>
          <a:p>
            <a:r>
              <a:rPr lang="ru-RU" dirty="0"/>
              <a:t>Объекты ЦТК описывают с учетом следующих основных </a:t>
            </a:r>
            <a:r>
              <a:rPr lang="ru-RU" dirty="0" smtClean="0"/>
              <a:t>параметров</a:t>
            </a:r>
            <a:r>
              <a:rPr lang="ru-RU" dirty="0"/>
              <a:t>: характера локализации, </a:t>
            </a:r>
            <a:r>
              <a:rPr lang="ru-RU" dirty="0" smtClean="0"/>
              <a:t>сложности </a:t>
            </a:r>
            <a:r>
              <a:rPr lang="ru-RU" dirty="0"/>
              <a:t>формирования цифрового описания и ориентирования относительно системы координат.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1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10445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Характер локализации предусматривает дискретные, </a:t>
            </a:r>
            <a:r>
              <a:rPr lang="ru-RU" dirty="0" smtClean="0"/>
              <a:t>линейные</a:t>
            </a:r>
            <a:r>
              <a:rPr lang="ru-RU" dirty="0"/>
              <a:t>, площадные объекты ЦТК, а также подписи. </a:t>
            </a:r>
          </a:p>
          <a:p>
            <a:r>
              <a:rPr lang="ru-RU" dirty="0"/>
              <a:t>Правила </a:t>
            </a:r>
            <a:r>
              <a:rPr lang="ru-RU" dirty="0" smtClean="0"/>
              <a:t>предусматривают</a:t>
            </a:r>
            <a:r>
              <a:rPr lang="ru-RU" dirty="0"/>
              <a:t>, что в качестве объекта ЦТК «Подпись» могут быть только имена собственные объектов, границы которых </a:t>
            </a:r>
            <a:r>
              <a:rPr lang="ru-RU" dirty="0" smtClean="0"/>
              <a:t>невозможно </a:t>
            </a:r>
            <a:r>
              <a:rPr lang="ru-RU" dirty="0"/>
              <a:t>уверенно определить на местности. </a:t>
            </a:r>
          </a:p>
          <a:p>
            <a:r>
              <a:rPr lang="ru-RU" dirty="0"/>
              <a:t>Специфическим объектом ЦТК является его паспорт, содержащий набор метаданных, </a:t>
            </a:r>
            <a:r>
              <a:rPr lang="ru-RU" dirty="0" smtClean="0"/>
              <a:t>которые </a:t>
            </a:r>
            <a:r>
              <a:rPr lang="ru-RU" dirty="0"/>
              <a:t>характеризуют информацию в границах номенклатурного </a:t>
            </a:r>
            <a:r>
              <a:rPr lang="ru-RU" dirty="0" smtClean="0"/>
              <a:t>листа </a:t>
            </a:r>
            <a:r>
              <a:rPr lang="ru-RU" dirty="0"/>
              <a:t>(НЛ) ЦТК в целом.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11094"/>
            <a:ext cx="7122368" cy="284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7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Простые и сложные объекты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Возможность формирования простых и сложных, а также </a:t>
            </a:r>
            <a:r>
              <a:rPr lang="ru-RU" dirty="0" smtClean="0"/>
              <a:t>стандартно </a:t>
            </a:r>
            <a:r>
              <a:rPr lang="ru-RU" dirty="0"/>
              <a:t>и нестандартно ориентированных объектов ЦТК </a:t>
            </a:r>
            <a:r>
              <a:rPr lang="ru-RU" dirty="0" smtClean="0"/>
              <a:t>определяется </a:t>
            </a:r>
            <a:r>
              <a:rPr lang="ru-RU" dirty="0"/>
              <a:t>в значительной степени генетической связью между </a:t>
            </a:r>
            <a:r>
              <a:rPr lang="ru-RU" dirty="0" smtClean="0"/>
              <a:t>традиционной </a:t>
            </a:r>
            <a:r>
              <a:rPr lang="ru-RU" dirty="0"/>
              <a:t>и цифровой формами описания картографической информации. Вместе с тем ее используют не только для решения аналитических задач, но и для визуализации результатов </a:t>
            </a:r>
            <a:r>
              <a:rPr lang="ru-RU" dirty="0" smtClean="0"/>
              <a:t>анализа</a:t>
            </a:r>
            <a:r>
              <a:rPr lang="ru-RU" dirty="0"/>
              <a:t>, где способы отображения должны иметь </a:t>
            </a:r>
            <a:r>
              <a:rPr lang="ru-RU" dirty="0" smtClean="0"/>
              <a:t>информационную поддержку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8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4388"/>
            <a:ext cx="7078588" cy="669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1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Цифровое описание каждого объекта ЦТК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4245285" cy="2448272"/>
          </a:xfrm>
        </p:spPr>
        <p:txBody>
          <a:bodyPr>
            <a:normAutofit fontScale="85000" lnSpcReduction="20000"/>
          </a:bodyPr>
          <a:lstStyle/>
          <a:p>
            <a:pPr marL="137160" indent="0" algn="ctr">
              <a:buNone/>
            </a:pPr>
            <a:r>
              <a:rPr lang="ru-RU" dirty="0" smtClean="0"/>
              <a:t>в </a:t>
            </a:r>
            <a:r>
              <a:rPr lang="ru-RU" dirty="0"/>
              <a:t>обязательном </a:t>
            </a:r>
            <a:r>
              <a:rPr lang="ru-RU" dirty="0" smtClean="0"/>
              <a:t>порядке </a:t>
            </a:r>
            <a:r>
              <a:rPr lang="ru-RU" dirty="0"/>
              <a:t>должно включать его номер, идентификатор, метрику и </a:t>
            </a:r>
            <a:r>
              <a:rPr lang="ru-RU" dirty="0" smtClean="0"/>
              <a:t>семантику</a:t>
            </a:r>
            <a:r>
              <a:rPr lang="ru-RU" dirty="0"/>
              <a:t>. В цифровом описании объектов ЦТК могут также </a:t>
            </a:r>
            <a:r>
              <a:rPr lang="ru-RU" dirty="0" smtClean="0"/>
              <a:t>иметься </a:t>
            </a:r>
            <a:r>
              <a:rPr lang="ru-RU" dirty="0"/>
              <a:t>данные о пространственно-логических связях.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13" y="1484784"/>
            <a:ext cx="4575187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4773412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Правила представления объектов цифровых топографических карт предусматривают, что их метрика должна описываться координатами точек в заданной системе координат, определяющими</a:t>
            </a:r>
          </a:p>
          <a:p>
            <a:pPr algn="ctr"/>
            <a:r>
              <a:rPr lang="ru-RU" sz="2000" dirty="0" smtClean="0"/>
              <a:t>его месторасположение и плановые очертания с точностью, которая удовлетворяет требованиям, предъявляемым к ЦТК соответствующего масштаба.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350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Метрика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/>
              <a:t>Метрика линейного объекта ЦТК должна быть представлена массивом координат точек, расположенных на осевой линии объекта по всей его длине. Формирование массива должно </a:t>
            </a:r>
            <a:r>
              <a:rPr lang="ru-RU" dirty="0" smtClean="0"/>
              <a:t>обеспечивать </a:t>
            </a:r>
            <a:r>
              <a:rPr lang="ru-RU" dirty="0"/>
              <a:t>возможность описания: криволинейных объектов — </a:t>
            </a:r>
            <a:r>
              <a:rPr lang="ru-RU" dirty="0" smtClean="0"/>
              <a:t>точками</a:t>
            </a:r>
            <a:r>
              <a:rPr lang="ru-RU" dirty="0"/>
              <a:t>, плотность которых обеспечивает сохранение извилистости линии при последующем воспроизведении объекта; объектов, </a:t>
            </a:r>
            <a:r>
              <a:rPr lang="ru-RU" dirty="0" smtClean="0"/>
              <a:t>состоящих </a:t>
            </a:r>
            <a:r>
              <a:rPr lang="ru-RU" dirty="0"/>
              <a:t>из прямолинейных отрезков, —точками, фиксирующими вершины углов поворота ломаной линии.</a:t>
            </a:r>
          </a:p>
        </p:txBody>
      </p:sp>
    </p:spTree>
    <p:extLst>
      <p:ext uri="{BB962C8B-B14F-4D97-AF65-F5344CB8AC3E}">
        <p14:creationId xmlns:p14="http://schemas.microsoft.com/office/powerpoint/2010/main" val="26319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Семантика объекта ЦТК должна характеризовать сущность и свойства этого объекта и содержать: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-</a:t>
            </a:r>
            <a:r>
              <a:rPr lang="ru-RU" dirty="0"/>
              <a:t>код объекта в соответствии с его наименованием по </a:t>
            </a:r>
            <a:r>
              <a:rPr lang="ru-RU" dirty="0" smtClean="0"/>
              <a:t>классификатору </a:t>
            </a:r>
            <a:r>
              <a:rPr lang="ru-RU" dirty="0"/>
              <a:t>объектов;</a:t>
            </a:r>
          </a:p>
          <a:p>
            <a:r>
              <a:rPr lang="ru-RU" dirty="0"/>
              <a:t>-код характера локализации;</a:t>
            </a:r>
          </a:p>
          <a:p>
            <a:r>
              <a:rPr lang="ru-RU" dirty="0"/>
              <a:t>-цифровое описание характеристик объекта.</a:t>
            </a:r>
          </a:p>
          <a:p>
            <a:pPr marL="137160" indent="0">
              <a:buNone/>
            </a:pPr>
            <a:r>
              <a:rPr lang="ru-RU" dirty="0"/>
              <a:t>Цифровое описание характеристик объекта ЦТК должно </a:t>
            </a:r>
            <a:r>
              <a:rPr lang="ru-RU" dirty="0" smtClean="0"/>
              <a:t>содержать</a:t>
            </a:r>
            <a:r>
              <a:rPr lang="ru-RU" dirty="0"/>
              <a:t>:</a:t>
            </a:r>
          </a:p>
          <a:p>
            <a:r>
              <a:rPr lang="ru-RU" dirty="0"/>
              <a:t>-код характеристики в соответствии с ее наименованием по классификатору объектов ЦТК;</a:t>
            </a:r>
          </a:p>
          <a:p>
            <a:r>
              <a:rPr lang="ru-RU" dirty="0"/>
              <a:t>-значение (при наличии);</a:t>
            </a:r>
          </a:p>
          <a:p>
            <a:r>
              <a:rPr lang="ru-RU" dirty="0"/>
              <a:t>-координаты точки (точек) привязки (при необходимости)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35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Значение характеристики, если в соответствии с </a:t>
            </a:r>
            <a:r>
              <a:rPr lang="ru-RU" sz="2400" dirty="0" smtClean="0"/>
              <a:t>классификатором </a:t>
            </a:r>
            <a:r>
              <a:rPr lang="ru-RU" sz="2400" dirty="0"/>
              <a:t>объектов ЦТК она имеет множество значений, должно </a:t>
            </a:r>
            <a:r>
              <a:rPr lang="ru-RU" sz="2400" dirty="0" smtClean="0"/>
              <a:t>соответствовать </a:t>
            </a:r>
            <a:r>
              <a:rPr lang="ru-RU" sz="2400" dirty="0"/>
              <a:t>одному из следующих вариантов: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08920"/>
          </a:xfrm>
        </p:spPr>
        <p:txBody>
          <a:bodyPr/>
          <a:lstStyle/>
          <a:p>
            <a:r>
              <a:rPr lang="ru-RU" dirty="0"/>
              <a:t>для количественных характеристик — числовое значение;</a:t>
            </a:r>
          </a:p>
          <a:p>
            <a:r>
              <a:rPr lang="ru-RU" dirty="0"/>
              <a:t>качественных характеристик — код соответствующего </a:t>
            </a:r>
            <a:r>
              <a:rPr lang="ru-RU" dirty="0" smtClean="0"/>
              <a:t>значения</a:t>
            </a:r>
            <a:r>
              <a:rPr lang="ru-RU" dirty="0"/>
              <a:t>;</a:t>
            </a:r>
          </a:p>
          <a:p>
            <a:r>
              <a:rPr lang="ru-RU" dirty="0"/>
              <a:t>характеристик типа «имя собственное» — собственное имя объекта в текстовой форме</a:t>
            </a:r>
          </a:p>
          <a:p>
            <a:pPr marL="13716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085184"/>
            <a:ext cx="860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Сложный объект ЦТК должен содержать семантику нескольких взаимосвязанных объектов, входящих в его состав.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6106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Правила цифрового описания пространственно-логических связей объектов ЦТК требуют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1008"/>
          </a:xfrm>
        </p:spPr>
        <p:txBody>
          <a:bodyPr/>
          <a:lstStyle/>
          <a:p>
            <a:pPr marL="137160" indent="0" algn="ctr">
              <a:buNone/>
            </a:pPr>
            <a:r>
              <a:rPr lang="ru-RU" dirty="0" smtClean="0"/>
              <a:t>обеспечения </a:t>
            </a:r>
            <a:r>
              <a:rPr lang="ru-RU" dirty="0" err="1"/>
              <a:t>топологически</a:t>
            </a:r>
            <a:r>
              <a:rPr lang="ru-RU" dirty="0"/>
              <a:t> </a:t>
            </a:r>
            <a:r>
              <a:rPr lang="ru-RU" dirty="0" smtClean="0"/>
              <a:t>согласованного </a:t>
            </a:r>
            <a:r>
              <a:rPr lang="ru-RU" dirty="0"/>
              <a:t>отображения картографических данных. Выполнение этого требования достигают либо метрической согласованностью объектов ЦТК, либо введением в цифровое описание семантики объектов специальных характеристик, определяющих отношения описываемого объекта с другими объектами.</a:t>
            </a:r>
          </a:p>
        </p:txBody>
      </p:sp>
    </p:spTree>
    <p:extLst>
      <p:ext uri="{BB962C8B-B14F-4D97-AF65-F5344CB8AC3E}">
        <p14:creationId xmlns:p14="http://schemas.microsoft.com/office/powerpoint/2010/main" val="30216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9379"/>
            <a:ext cx="8748464" cy="522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623" y="215062"/>
            <a:ext cx="8046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ИСТОЧНИКИ ПРОСТРАНСТВЕННЫХ ДАННЫХ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002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Процесс создания ЦК включает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09160"/>
          </a:xfrm>
        </p:spPr>
        <p:txBody>
          <a:bodyPr/>
          <a:lstStyle/>
          <a:p>
            <a:r>
              <a:rPr lang="ru-RU" dirty="0" smtClean="0"/>
              <a:t>автоматизированное </a:t>
            </a:r>
            <a:r>
              <a:rPr lang="ru-RU" dirty="0"/>
              <a:t>преобразование исходной </a:t>
            </a:r>
            <a:r>
              <a:rPr lang="ru-RU" dirty="0" smtClean="0"/>
              <a:t>картографической </a:t>
            </a:r>
            <a:r>
              <a:rPr lang="ru-RU" dirty="0"/>
              <a:t>информации в цифровую форму;</a:t>
            </a:r>
          </a:p>
          <a:p>
            <a:r>
              <a:rPr lang="ru-RU" dirty="0" smtClean="0"/>
              <a:t>символизацию </a:t>
            </a:r>
            <a:r>
              <a:rPr lang="ru-RU" dirty="0"/>
              <a:t>картографической информации (КИ) и </a:t>
            </a:r>
            <a:r>
              <a:rPr lang="ru-RU" dirty="0" smtClean="0"/>
              <a:t>автоматизированное </a:t>
            </a:r>
            <a:r>
              <a:rPr lang="ru-RU" dirty="0"/>
              <a:t>составление ЦК;</a:t>
            </a:r>
          </a:p>
          <a:p>
            <a:r>
              <a:rPr lang="ru-RU" dirty="0" smtClean="0"/>
              <a:t>разработку </a:t>
            </a:r>
            <a:r>
              <a:rPr lang="ru-RU" dirty="0"/>
              <a:t>пользовательской системы управления базами </a:t>
            </a:r>
            <a:r>
              <a:rPr lang="ru-RU" dirty="0" smtClean="0"/>
              <a:t>данных </a:t>
            </a:r>
            <a:r>
              <a:rPr lang="ru-RU" dirty="0"/>
              <a:t>(СУБД) для работы с ЦК.</a:t>
            </a:r>
          </a:p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46090"/>
            <a:ext cx="4211960" cy="261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3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7464"/>
            <a:ext cx="9405616" cy="704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4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Информационное обеспечение технологии создания системы ЦК включает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систему </a:t>
            </a:r>
            <a:r>
              <a:rPr lang="ru-RU" dirty="0"/>
              <a:t>классификации и кодирования картографической </a:t>
            </a:r>
            <a:r>
              <a:rPr lang="ru-RU" dirty="0" smtClean="0"/>
              <a:t>информации</a:t>
            </a:r>
            <a:r>
              <a:rPr lang="ru-RU" dirty="0"/>
              <a:t>;</a:t>
            </a:r>
          </a:p>
          <a:p>
            <a:pPr marL="137160" indent="0">
              <a:buNone/>
            </a:pPr>
            <a:r>
              <a:rPr lang="ru-RU" dirty="0" smtClean="0"/>
              <a:t>правила </a:t>
            </a:r>
            <a:r>
              <a:rPr lang="ru-RU" dirty="0"/>
              <a:t>цифрового описания картографической информации;</a:t>
            </a:r>
          </a:p>
          <a:p>
            <a:r>
              <a:rPr lang="ru-RU" dirty="0" smtClean="0"/>
              <a:t>систему </a:t>
            </a:r>
            <a:r>
              <a:rPr lang="ru-RU" dirty="0"/>
              <a:t>(библиотеки) условных знаков ЦК;</a:t>
            </a:r>
          </a:p>
          <a:p>
            <a:r>
              <a:rPr lang="ru-RU" dirty="0" smtClean="0"/>
              <a:t>формат </a:t>
            </a:r>
            <a:r>
              <a:rPr lang="ru-RU" dirty="0"/>
              <a:t>данных ЦК.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52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 основным методам создания ЦК относят следующие: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автоматического </a:t>
            </a:r>
            <a:r>
              <a:rPr lang="ru-RU" dirty="0"/>
              <a:t>распознавания образов (растровых </a:t>
            </a:r>
            <a:r>
              <a:rPr lang="ru-RU" dirty="0" smtClean="0"/>
              <a:t>изображений</a:t>
            </a:r>
            <a:r>
              <a:rPr lang="ru-RU" dirty="0"/>
              <a:t>, получаемых при сканировании);</a:t>
            </a:r>
          </a:p>
          <a:p>
            <a:r>
              <a:rPr lang="ru-RU" dirty="0" smtClean="0"/>
              <a:t>картографической </a:t>
            </a:r>
            <a:r>
              <a:rPr lang="ru-RU" dirty="0"/>
              <a:t>генерализации с использованием теории графов и логико-процедурного подхода, аппарата экспертных систем;</a:t>
            </a:r>
          </a:p>
          <a:p>
            <a:r>
              <a:rPr lang="ru-RU" dirty="0" err="1" smtClean="0"/>
              <a:t>многосредного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multimedia</a:t>
            </a:r>
            <a:r>
              <a:rPr lang="ru-RU" dirty="0"/>
              <a:t>) программного обеспечения;</a:t>
            </a:r>
          </a:p>
          <a:p>
            <a:r>
              <a:rPr lang="ru-RU" dirty="0" smtClean="0"/>
              <a:t>экспертных </a:t>
            </a:r>
            <a:r>
              <a:rPr lang="ru-RU" dirty="0"/>
              <a:t>систем;</a:t>
            </a:r>
          </a:p>
          <a:p>
            <a:r>
              <a:rPr lang="ru-RU" dirty="0" smtClean="0"/>
              <a:t>установления </a:t>
            </a:r>
            <a:r>
              <a:rPr lang="ru-RU" dirty="0"/>
              <a:t>пространственно-логических связей.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4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Все основные качества и преимущества ЦК проявляются при их использовании. Поэтому наряду с собственно цифровой картой потребителю может выдаваться СУБД ЦК, которая реализует </a:t>
            </a:r>
            <a:r>
              <a:rPr lang="ru-RU" sz="1800" dirty="0" err="1"/>
              <a:t>сле</a:t>
            </a:r>
            <a:r>
              <a:rPr lang="ru-RU" sz="1800" dirty="0"/>
              <a:t>-дующие основные 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создание </a:t>
            </a:r>
            <a:r>
              <a:rPr lang="ru-RU" dirty="0"/>
              <a:t>и ведение базы данных ЦК;</a:t>
            </a:r>
          </a:p>
          <a:p>
            <a:r>
              <a:rPr lang="ru-RU" dirty="0" smtClean="0"/>
              <a:t>работа </a:t>
            </a:r>
            <a:r>
              <a:rPr lang="ru-RU" dirty="0"/>
              <a:t>с картографическим изображением:</a:t>
            </a:r>
          </a:p>
          <a:p>
            <a:r>
              <a:rPr lang="ru-RU" dirty="0"/>
              <a:t>-отображение, масштабирование, перемещение </a:t>
            </a:r>
            <a:r>
              <a:rPr lang="ru-RU" dirty="0" smtClean="0"/>
              <a:t>картографического </a:t>
            </a:r>
            <a:r>
              <a:rPr lang="ru-RU" dirty="0"/>
              <a:t>изображения в произвольном направлении;</a:t>
            </a:r>
          </a:p>
          <a:p>
            <a:r>
              <a:rPr lang="ru-RU" dirty="0" smtClean="0"/>
              <a:t>управление </a:t>
            </a:r>
            <a:r>
              <a:rPr lang="ru-RU" dirty="0"/>
              <a:t>динамическим окном</a:t>
            </a:r>
            <a:r>
              <a:rPr lang="ru-RU" dirty="0" smtClean="0"/>
              <a:t>, уровнями </a:t>
            </a:r>
            <a:r>
              <a:rPr lang="ru-RU" dirty="0"/>
              <a:t>нагрузки </a:t>
            </a:r>
            <a:r>
              <a:rPr lang="ru-RU" dirty="0" smtClean="0"/>
              <a:t>визуализируемого </a:t>
            </a:r>
            <a:r>
              <a:rPr lang="ru-RU" dirty="0"/>
              <a:t>изображения;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и использование цифровой картографической информации;</a:t>
            </a:r>
          </a:p>
          <a:p>
            <a:r>
              <a:rPr lang="ru-RU" dirty="0" smtClean="0"/>
              <a:t>использование </a:t>
            </a:r>
            <a:r>
              <a:rPr lang="ru-RU" dirty="0"/>
              <a:t>фотоснимков.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06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Во многом создание цифровых карт зависит от используемых геоинформационных систем. Так, для создания цифровых карт с использованием пакета программ </a:t>
            </a:r>
            <a:r>
              <a:rPr lang="ru-RU" sz="1800" dirty="0" err="1"/>
              <a:t>MapEDIT</a:t>
            </a:r>
            <a:r>
              <a:rPr lang="ru-RU" sz="1800" dirty="0"/>
              <a:t> версии 2.1 (рис. 4.3) необходимы следующие этапы: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составление </a:t>
            </a:r>
            <a:r>
              <a:rPr lang="ru-RU" dirty="0"/>
              <a:t>проекта работ с формированием классификатора (библиотеки типов);</a:t>
            </a:r>
          </a:p>
          <a:p>
            <a:r>
              <a:rPr lang="ru-RU" dirty="0"/>
              <a:t>сканирование исходных материалов;</a:t>
            </a:r>
          </a:p>
          <a:p>
            <a:r>
              <a:rPr lang="ru-RU" dirty="0"/>
              <a:t>перевод растровых изображений в векторное представление (векторизация);</a:t>
            </a:r>
          </a:p>
          <a:p>
            <a:r>
              <a:rPr lang="ru-RU" dirty="0"/>
              <a:t>ввод атрибутных данных (семантических характеристик объектов);</a:t>
            </a:r>
          </a:p>
          <a:p>
            <a:r>
              <a:rPr lang="ru-RU" dirty="0"/>
              <a:t>«сшивка» разных планшетов в единую карту;</a:t>
            </a:r>
          </a:p>
          <a:p>
            <a:r>
              <a:rPr lang="ru-RU" dirty="0"/>
              <a:t>экспорт данных в обменный формат конечной </a:t>
            </a:r>
            <a:r>
              <a:rPr lang="ru-RU" dirty="0" smtClean="0"/>
              <a:t>информационной </a:t>
            </a:r>
            <a:r>
              <a:rPr lang="ru-RU" dirty="0"/>
              <a:t>системы;</a:t>
            </a:r>
          </a:p>
          <a:p>
            <a:r>
              <a:rPr lang="ru-RU" dirty="0"/>
              <a:t>импорт данных в конечную информационную систему;</a:t>
            </a:r>
          </a:p>
          <a:p>
            <a:r>
              <a:rPr lang="ru-RU" dirty="0"/>
              <a:t>окончательное оформление вида отображения разнотипных объектов в конечной информационной системе.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72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Этап составления проекта включает решение следующих задач: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определение </a:t>
            </a:r>
            <a:r>
              <a:rPr lang="ru-RU" dirty="0"/>
              <a:t>состава объектов, подлежащих векторизации;</a:t>
            </a:r>
          </a:p>
          <a:p>
            <a:r>
              <a:rPr lang="ru-RU" dirty="0"/>
              <a:t>разделение объектов на тематические слои, определение </a:t>
            </a:r>
            <a:r>
              <a:rPr lang="ru-RU" dirty="0" smtClean="0"/>
              <a:t>перечня </a:t>
            </a:r>
            <a:r>
              <a:rPr lang="ru-RU" dirty="0"/>
              <a:t>типов объектов, входящих в каждый слой;</a:t>
            </a:r>
          </a:p>
          <a:p>
            <a:r>
              <a:rPr lang="ru-RU" dirty="0"/>
              <a:t>разработка структуры базы атрибутных данных для каждого слоя;</a:t>
            </a:r>
          </a:p>
          <a:p>
            <a:r>
              <a:rPr lang="ru-RU" dirty="0"/>
              <a:t>создание библиотеки типов (классификатора) средствами </a:t>
            </a:r>
            <a:r>
              <a:rPr lang="ru-RU" dirty="0" smtClean="0"/>
              <a:t>программы </a:t>
            </a:r>
            <a:r>
              <a:rPr lang="ru-RU" dirty="0"/>
              <a:t>MapEDlT.EXE;</a:t>
            </a:r>
          </a:p>
          <a:p>
            <a:r>
              <a:rPr lang="ru-RU" dirty="0"/>
              <a:t>снабжение типов объектов атрибутами отображения (цвет, </a:t>
            </a:r>
            <a:r>
              <a:rPr lang="ru-RU" dirty="0" smtClean="0"/>
              <a:t>толщина </a:t>
            </a:r>
            <a:r>
              <a:rPr lang="ru-RU" dirty="0"/>
              <a:t>и тип линии) в </a:t>
            </a:r>
            <a:r>
              <a:rPr lang="ru-RU" dirty="0" err="1"/>
              <a:t>векторизаторе</a:t>
            </a:r>
            <a:r>
              <a:rPr lang="ru-RU" dirty="0"/>
              <a:t> </a:t>
            </a:r>
            <a:r>
              <a:rPr lang="ru-RU" dirty="0" err="1"/>
              <a:t>MapEDIT</a:t>
            </a:r>
            <a:r>
              <a:rPr lang="ru-RU" dirty="0"/>
              <a:t> и решение этого вопроса для конечной </a:t>
            </a:r>
            <a:r>
              <a:rPr lang="ru-RU" dirty="0" smtClean="0"/>
              <a:t>геоинформационной </a:t>
            </a:r>
            <a:r>
              <a:rPr lang="ru-RU" dirty="0"/>
              <a:t>системы;</a:t>
            </a:r>
          </a:p>
          <a:p>
            <a:r>
              <a:rPr lang="ru-RU" dirty="0"/>
              <a:t>определение необходимой точности съема графических данных и, как следствие, необходимой разрешающей способности </a:t>
            </a:r>
            <a:r>
              <a:rPr lang="ru-RU" dirty="0" smtClean="0"/>
              <a:t>сканирования </a:t>
            </a:r>
            <a:r>
              <a:rPr lang="ru-RU" dirty="0"/>
              <a:t>и типа сканера;</a:t>
            </a:r>
          </a:p>
          <a:p>
            <a:r>
              <a:rPr lang="ru-RU" dirty="0"/>
              <a:t>определение размера индивидуально векторизуемого </a:t>
            </a:r>
            <a:r>
              <a:rPr lang="ru-RU" dirty="0" smtClean="0"/>
              <a:t>фрагмента </a:t>
            </a:r>
            <a:r>
              <a:rPr lang="ru-RU" dirty="0"/>
              <a:t>карты, исходя из условия обеспечения наибольшей </a:t>
            </a:r>
            <a:r>
              <a:rPr lang="ru-RU" dirty="0" smtClean="0"/>
              <a:t>технологичности </a:t>
            </a:r>
            <a:r>
              <a:rPr lang="ru-RU" dirty="0"/>
              <a:t>процесса векторизации.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66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Сканирование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20888"/>
          </a:xfrm>
        </p:spPr>
        <p:txBody>
          <a:bodyPr/>
          <a:lstStyle/>
          <a:p>
            <a:pPr marL="137160" indent="0">
              <a:buNone/>
            </a:pPr>
            <a:r>
              <a:rPr lang="ru-RU" dirty="0"/>
              <a:t>Не менее важен этап сканирования исходных </a:t>
            </a:r>
            <a:r>
              <a:rPr lang="ru-RU" dirty="0" smtClean="0"/>
              <a:t>картографических </a:t>
            </a:r>
            <a:r>
              <a:rPr lang="ru-RU" dirty="0"/>
              <a:t>материалов, т. е. получение файлов с исходными растровыми изображениями. Точность и качество векторизации прямо зависят от качества получаемых сканерных изображений.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50848"/>
            <a:ext cx="6479629" cy="30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2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Электронная карта(англ. </a:t>
            </a:r>
            <a:r>
              <a:rPr lang="ru-RU" dirty="0" err="1"/>
              <a:t>electronic</a:t>
            </a:r>
            <a:r>
              <a:rPr lang="ru-RU" dirty="0"/>
              <a:t> </a:t>
            </a:r>
            <a:r>
              <a:rPr lang="ru-RU" dirty="0" err="1"/>
              <a:t>map</a:t>
            </a:r>
            <a:r>
              <a:rPr lang="ru-RU" dirty="0"/>
              <a:t>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68960"/>
          </a:xfrm>
        </p:spPr>
        <p:txBody>
          <a:bodyPr/>
          <a:lstStyle/>
          <a:p>
            <a:pPr marL="137160" indent="0">
              <a:buNone/>
            </a:pPr>
            <a:r>
              <a:rPr lang="ru-RU" dirty="0" smtClean="0"/>
              <a:t>— </a:t>
            </a:r>
            <a:r>
              <a:rPr lang="ru-RU" dirty="0"/>
              <a:t>это </a:t>
            </a:r>
            <a:r>
              <a:rPr lang="ru-RU" dirty="0" smtClean="0"/>
              <a:t>картографическое </a:t>
            </a:r>
            <a:r>
              <a:rPr lang="ru-RU" dirty="0"/>
              <a:t>изображение, визуализированное на дисплее (мониторе) </a:t>
            </a:r>
            <a:r>
              <a:rPr lang="ru-RU" dirty="0" smtClean="0"/>
              <a:t>компьютера </a:t>
            </a:r>
            <a:r>
              <a:rPr lang="ru-RU" dirty="0"/>
              <a:t>на основе данных цифровых карт или баз данных ГИС, или картографическое произведение в электронной (</a:t>
            </a:r>
            <a:r>
              <a:rPr lang="ru-RU" dirty="0" smtClean="0"/>
              <a:t>безбумажной</a:t>
            </a:r>
            <a:r>
              <a:rPr lang="ru-RU" dirty="0"/>
              <a:t>) форме, представляющее собой цифровые данные вместе с программными средствами их визуализации.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85307"/>
            <a:ext cx="3240360" cy="2072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87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Полная цифровая модель объекта цифровой карты, </a:t>
            </a:r>
            <a:r>
              <a:rPr lang="ru-RU" sz="2000" dirty="0" smtClean="0"/>
              <a:t>отображающая </a:t>
            </a:r>
            <a:r>
              <a:rPr lang="ru-RU" sz="2000" dirty="0"/>
              <a:t>в определенной системе координат пространственное </a:t>
            </a:r>
            <a:r>
              <a:rPr lang="ru-RU" sz="2000" dirty="0" smtClean="0"/>
              <a:t>положение </a:t>
            </a:r>
            <a:r>
              <a:rPr lang="ru-RU" sz="2000" dirty="0"/>
              <a:t>и геометрическое описание объектов карты, включает: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-геометрическую </a:t>
            </a:r>
            <a:r>
              <a:rPr lang="ru-RU" dirty="0"/>
              <a:t>(метрическую) информацию</a:t>
            </a:r>
            <a:r>
              <a:rPr lang="ru-RU" dirty="0" smtClean="0"/>
              <a:t>;</a:t>
            </a:r>
          </a:p>
          <a:p>
            <a:pPr marL="137160" indent="0">
              <a:buNone/>
            </a:pPr>
            <a:r>
              <a:rPr lang="ru-RU" dirty="0" smtClean="0"/>
              <a:t>-атрибуты-признаки</a:t>
            </a:r>
            <a:r>
              <a:rPr lang="ru-RU" dirty="0"/>
              <a:t>, связанные с объектом и характеризующие его</a:t>
            </a:r>
            <a:r>
              <a:rPr lang="ru-RU" dirty="0" smtClean="0"/>
              <a:t>;</a:t>
            </a:r>
          </a:p>
          <a:p>
            <a:pPr marL="137160" indent="0">
              <a:buNone/>
            </a:pPr>
            <a:r>
              <a:rPr lang="ru-RU" dirty="0"/>
              <a:t>-</a:t>
            </a:r>
            <a:r>
              <a:rPr lang="ru-RU" dirty="0" err="1" smtClean="0"/>
              <a:t>неметрические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smtClean="0"/>
              <a:t>топологические</a:t>
            </a:r>
            <a:r>
              <a:rPr lang="ru-RU" dirty="0"/>
              <a:t>) характеристики, которые объясняют связи между объектами (ориентация одного объекта по отношению к другому, </a:t>
            </a:r>
            <a:r>
              <a:rPr lang="ru-RU" dirty="0" smtClean="0"/>
              <a:t>наличие </a:t>
            </a:r>
            <a:r>
              <a:rPr lang="ru-RU" dirty="0"/>
              <a:t>общей границы и точек, сложность контуров, наложение одного объекта на другой).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629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Основой формирования пространственных данных должны быть следующие принципы: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dirty="0"/>
              <a:t>1. Использование системного подхода как основы создания и применения картографических моделей, как методологии </a:t>
            </a:r>
            <a:r>
              <a:rPr lang="ru-RU" dirty="0" smtClean="0"/>
              <a:t>исследования </a:t>
            </a:r>
            <a:r>
              <a:rPr lang="ru-RU" dirty="0"/>
              <a:t>и проектирования системы и как научного метода </a:t>
            </a:r>
            <a:r>
              <a:rPr lang="ru-RU" dirty="0" smtClean="0"/>
              <a:t>разработки </a:t>
            </a:r>
            <a:r>
              <a:rPr lang="ru-RU" dirty="0"/>
              <a:t>эффективных компьютерных технологий.</a:t>
            </a:r>
          </a:p>
          <a:p>
            <a:pPr marL="137160" indent="0">
              <a:buNone/>
            </a:pPr>
            <a:r>
              <a:rPr lang="ru-RU" dirty="0"/>
              <a:t>2. Применение математико-картографического моделирования как способа отображения элементов и объектов местности.</a:t>
            </a:r>
          </a:p>
          <a:p>
            <a:pPr marL="137160" indent="0">
              <a:buNone/>
            </a:pPr>
            <a:r>
              <a:rPr lang="ru-RU" dirty="0"/>
              <a:t>3. Управляемость цифровыми картографическими данными.</a:t>
            </a:r>
          </a:p>
          <a:p>
            <a:pPr marL="137160" indent="0">
              <a:buNone/>
            </a:pPr>
            <a:r>
              <a:rPr lang="ru-RU" dirty="0"/>
              <a:t>4. Однократный сбор и обработка пространственных данных и их многократное использование многими потребителями.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5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496944" cy="5921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1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709160"/>
          </a:xfrm>
        </p:spPr>
        <p:txBody>
          <a:bodyPr/>
          <a:lstStyle/>
          <a:p>
            <a:pPr marL="137160" indent="0" algn="ctr">
              <a:buNone/>
            </a:pPr>
            <a:r>
              <a:rPr lang="ru-RU" dirty="0"/>
              <a:t>Картографические модели формируются в виде </a:t>
            </a:r>
            <a:r>
              <a:rPr lang="ru-RU" dirty="0" smtClean="0"/>
              <a:t>структурированных </a:t>
            </a:r>
            <a:r>
              <a:rPr lang="ru-RU" dirty="0"/>
              <a:t>цифровых данных в рамках номенклатурных листов карт отечественного издания.</a:t>
            </a:r>
          </a:p>
          <a:p>
            <a:pPr marL="137160" indent="0" algn="ctr">
              <a:buNone/>
            </a:pPr>
            <a:r>
              <a:rPr lang="ru-RU" dirty="0"/>
              <a:t>Структура представления этих данных в массивах должна обеспечивать доступ к информации о любом пространственном </a:t>
            </a:r>
            <a:r>
              <a:rPr lang="ru-RU" dirty="0" smtClean="0"/>
              <a:t>элементе </a:t>
            </a:r>
            <a:r>
              <a:rPr lang="ru-RU" dirty="0"/>
              <a:t>и объекте, а также возможность внесения изменений и </a:t>
            </a:r>
            <a:r>
              <a:rPr lang="ru-RU" dirty="0" smtClean="0"/>
              <a:t>дополнений </a:t>
            </a:r>
            <a:r>
              <a:rPr lang="ru-RU" dirty="0"/>
              <a:t>в ранее подготовленную информацию.</a:t>
            </a:r>
          </a:p>
          <a:p>
            <a:pPr algn="ctr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3381586" cy="229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69922"/>
            <a:ext cx="3701816" cy="2313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0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Цифровая информация о местности должна удовлетворять </a:t>
            </a:r>
            <a:r>
              <a:rPr lang="ru-RU" sz="3200" dirty="0" smtClean="0"/>
              <a:t>следующим </a:t>
            </a:r>
            <a:r>
              <a:rPr lang="ru-RU" sz="3200" dirty="0"/>
              <a:t>требованиям: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176464"/>
          </a:xfrm>
        </p:spPr>
        <p:txBody>
          <a:bodyPr>
            <a:noAutofit/>
          </a:bodyPr>
          <a:lstStyle/>
          <a:p>
            <a:r>
              <a:rPr lang="ru-RU" sz="1800" dirty="0"/>
              <a:t>-формироваться в рамках номенклатурных листов базовой </a:t>
            </a:r>
            <a:r>
              <a:rPr lang="ru-RU" sz="1800" dirty="0" smtClean="0"/>
              <a:t>крупномасштабной </a:t>
            </a:r>
            <a:r>
              <a:rPr lang="ru-RU" sz="1800" dirty="0"/>
              <a:t>топографической карты;</a:t>
            </a:r>
          </a:p>
          <a:p>
            <a:r>
              <a:rPr lang="ru-RU" sz="1800" dirty="0"/>
              <a:t>-создаваться в принятой системе координат и картографической проекции, например в равноугольной </a:t>
            </a:r>
            <a:r>
              <a:rPr lang="ru-RU" sz="1800" dirty="0" err="1" smtClean="0"/>
              <a:t>поперечноцилиндри¬ской</a:t>
            </a:r>
            <a:r>
              <a:rPr lang="ru-RU" sz="1800" dirty="0" smtClean="0"/>
              <a:t> </a:t>
            </a:r>
            <a:r>
              <a:rPr lang="ru-RU" sz="1800" dirty="0"/>
              <a:t>проекции Гаусса—</a:t>
            </a:r>
            <a:r>
              <a:rPr lang="ru-RU" sz="1800" dirty="0" err="1"/>
              <a:t>Крюгера</a:t>
            </a:r>
            <a:r>
              <a:rPr lang="ru-RU" sz="1800" dirty="0"/>
              <a:t>;</a:t>
            </a:r>
          </a:p>
          <a:p>
            <a:r>
              <a:rPr lang="ru-RU" sz="1800" dirty="0"/>
              <a:t>-иметь классификацию элементов и объектов местности, </a:t>
            </a:r>
            <a:r>
              <a:rPr lang="ru-RU" sz="1800" dirty="0" smtClean="0"/>
              <a:t>соответствующую </a:t>
            </a:r>
            <a:r>
              <a:rPr lang="ru-RU" sz="1800" dirty="0"/>
              <a:t>классификации, принятой для базовой </a:t>
            </a:r>
            <a:r>
              <a:rPr lang="ru-RU" sz="1800" dirty="0" smtClean="0"/>
              <a:t>крупномасштабной </a:t>
            </a:r>
            <a:r>
              <a:rPr lang="ru-RU" sz="1800" dirty="0"/>
              <a:t>топографической карты;</a:t>
            </a:r>
          </a:p>
          <a:p>
            <a:r>
              <a:rPr lang="ru-RU" sz="1800" dirty="0"/>
              <a:t>-иметь минимально необходимый для решения </a:t>
            </a:r>
            <a:r>
              <a:rPr lang="ru-RU" sz="1800" dirty="0" smtClean="0"/>
              <a:t>пользовательских </a:t>
            </a:r>
            <a:r>
              <a:rPr lang="ru-RU" sz="1800" dirty="0"/>
              <a:t>задач объектовый состав;</a:t>
            </a:r>
          </a:p>
          <a:p>
            <a:r>
              <a:rPr lang="ru-RU" sz="1800" dirty="0"/>
              <a:t>-обеспечивать возможность машинного определения данных о месторасположении объектов и их характеристик;</a:t>
            </a:r>
          </a:p>
          <a:p>
            <a:r>
              <a:rPr lang="ru-RU" sz="1800" dirty="0"/>
              <a:t>-обеспечивать сшивку изображения по элементам и объектам на отдельные участки (районы) местности и территории;</a:t>
            </a:r>
          </a:p>
          <a:p>
            <a:r>
              <a:rPr lang="ru-RU" sz="1800" dirty="0"/>
              <a:t>-иметь структуру представления, обеспечивающую возможность внесения изменений и дополнений без искажения имеющихся данных и ухудшения их </a:t>
            </a:r>
            <a:r>
              <a:rPr lang="ru-RU" sz="1800" dirty="0" err="1"/>
              <a:t>точностых</a:t>
            </a:r>
            <a:r>
              <a:rPr lang="ru-RU" sz="1800" dirty="0"/>
              <a:t> характеристик;</a:t>
            </a:r>
          </a:p>
          <a:p>
            <a:r>
              <a:rPr lang="ru-RU" sz="1800" dirty="0"/>
              <a:t>-обеспечивать преобразование программным путем </a:t>
            </a:r>
            <a:r>
              <a:rPr lang="ru-RU" sz="1800" dirty="0" smtClean="0"/>
              <a:t>информации </a:t>
            </a:r>
            <a:r>
              <a:rPr lang="ru-RU" sz="1800" dirty="0"/>
              <a:t>из векторной формы представления в растровую и наоборот.</a:t>
            </a:r>
          </a:p>
          <a:p>
            <a:pPr marL="13716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420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510</TotalTime>
  <Words>2146</Words>
  <Application>Microsoft Office PowerPoint</Application>
  <PresentationFormat>Экран (4:3)</PresentationFormat>
  <Paragraphs>158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Апекс</vt:lpstr>
      <vt:lpstr>Тема: Область применения. Представление графической информации. Цифровые карты</vt:lpstr>
      <vt:lpstr>информация</vt:lpstr>
      <vt:lpstr>ПРОСТРАНСТВЕННЫЕ ДАННЫЕ</vt:lpstr>
      <vt:lpstr>Презентация PowerPoint</vt:lpstr>
      <vt:lpstr>Основой формирования пространственных данных должны быть следующие принципы:</vt:lpstr>
      <vt:lpstr>Презентация PowerPoint</vt:lpstr>
      <vt:lpstr>Презентация PowerPoint</vt:lpstr>
      <vt:lpstr>Презентация PowerPoint</vt:lpstr>
      <vt:lpstr>Цифровая информация о местности должна удовлетворять следующим требованиям:</vt:lpstr>
      <vt:lpstr>Презентация PowerPoint</vt:lpstr>
      <vt:lpstr>Презентация PowerPoint</vt:lpstr>
      <vt:lpstr>Программно-управляемое картографирование </vt:lpstr>
      <vt:lpstr>Создание и использование</vt:lpstr>
      <vt:lpstr>Реальный масштаб времени</vt:lpstr>
      <vt:lpstr>Презентация PowerPoint</vt:lpstr>
      <vt:lpstr>Реальный масштаб времени в ГИС </vt:lpstr>
      <vt:lpstr>Оперативные карты </vt:lpstr>
      <vt:lpstr>Исходные данные для оперативного картографирования </vt:lpstr>
      <vt:lpstr>АЭРОКОСМИЧЕСКИЙ СНИМОК </vt:lpstr>
      <vt:lpstr>Классификация цифровых карт</vt:lpstr>
      <vt:lpstr>Классификация цифровых карт</vt:lpstr>
      <vt:lpstr>Презентация PowerPoint</vt:lpstr>
      <vt:lpstr>Презентация PowerPoint</vt:lpstr>
      <vt:lpstr>Презентация PowerPoint</vt:lpstr>
      <vt:lpstr>Правила цифрового описания картографической информации </vt:lpstr>
      <vt:lpstr>Презентация PowerPoint</vt:lpstr>
      <vt:lpstr>Объект топографической карты </vt:lpstr>
      <vt:lpstr>Цифровое описание объекта цифровой топографической карты (ЦТК) </vt:lpstr>
      <vt:lpstr>Два основных раздела правил цифрового описания картографической информации определяют:</vt:lpstr>
      <vt:lpstr>Основные требования, которым должно удовлетворять цифровое описание картографической информации:</vt:lpstr>
      <vt:lpstr>Последовательность цифрового описания картографической информации : </vt:lpstr>
      <vt:lpstr>Презентация PowerPoint</vt:lpstr>
      <vt:lpstr>Простые и сложные объекты</vt:lpstr>
      <vt:lpstr>Презентация PowerPoint</vt:lpstr>
      <vt:lpstr>Цифровое описание каждого объекта ЦТК </vt:lpstr>
      <vt:lpstr>Метрика</vt:lpstr>
      <vt:lpstr>Семантика объекта ЦТК должна характеризовать сущность и свойства этого объекта и содержать: </vt:lpstr>
      <vt:lpstr>Значение характеристики, если в соответствии с классификатором объектов ЦТК она имеет множество значений, должно соответствовать одному из следующих вариантов:</vt:lpstr>
      <vt:lpstr>Правила цифрового описания пространственно-логических связей объектов ЦТК требуют </vt:lpstr>
      <vt:lpstr>Процесс создания ЦК включает</vt:lpstr>
      <vt:lpstr>Презентация PowerPoint</vt:lpstr>
      <vt:lpstr>Информационное обеспечение технологии создания системы ЦК включает</vt:lpstr>
      <vt:lpstr>К основным методам создания ЦК относят следующие:</vt:lpstr>
      <vt:lpstr>Все основные качества и преимущества ЦК проявляются при их использовании. Поэтому наряду с собственно цифровой картой потребителю может выдаваться СУБД ЦК, которая реализует сле-дующие основные задачи:</vt:lpstr>
      <vt:lpstr>Во многом создание цифровых карт зависит от используемых геоинформационных систем. Так, для создания цифровых карт с использованием пакета программ MapEDIT версии 2.1 (рис. 4.3) необходимы следующие этапы: </vt:lpstr>
      <vt:lpstr>Этап составления проекта включает решение следующих задач: </vt:lpstr>
      <vt:lpstr>Сканирование</vt:lpstr>
      <vt:lpstr>Электронная карта(англ. electronic map) </vt:lpstr>
      <vt:lpstr>Полная цифровая модель объекта цифровой карты, отображающая в определенной системе координат пространственное положение и геометрическое описание объектов карты, включает: 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построения цифровых карт</dc:title>
  <dc:creator>User</dc:creator>
  <cp:lastModifiedBy>User</cp:lastModifiedBy>
  <cp:revision>24</cp:revision>
  <dcterms:created xsi:type="dcterms:W3CDTF">2020-01-22T04:40:03Z</dcterms:created>
  <dcterms:modified xsi:type="dcterms:W3CDTF">2020-02-25T10:02:38Z</dcterms:modified>
</cp:coreProperties>
</file>