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B4C3EF-F376-43E9-A66C-69663D4BC01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0536FA-21DA-4112-B7CB-02BB92D9A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17805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Тема: Методические </a:t>
            </a:r>
            <a:r>
              <a:rPr lang="ru-RU" sz="2400" b="1" dirty="0">
                <a:solidFill>
                  <a:schemeClr val="tx1"/>
                </a:solidFill>
              </a:rPr>
              <a:t>основы государственного земельного кадастра.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733256"/>
            <a:ext cx="3309803" cy="1260629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Кудрявцева Наталья Игоревна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0573" y="188640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ПМ 04. Информационные системы обеспечения градостроительной деятельности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МДК 04.02 Тема 4.7 «</a:t>
            </a:r>
            <a:r>
              <a:rPr lang="ru-RU" b="1" i="1" dirty="0">
                <a:solidFill>
                  <a:schemeClr val="bg1"/>
                </a:solidFill>
              </a:rPr>
              <a:t>Государственный земельный кадастр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city-yaroslavl.ru/upload/iblock/400/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31" y="3573016"/>
            <a:ext cx="313548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inent-rus.ru/wp-content/uploads/2013/03/pravo-sobstvennosti-registrac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00808"/>
            <a:ext cx="6096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Решение этой общей задачи достигается посредством решения частных, к которым относятся: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и принятие федеральных законов и иных нормативных </a:t>
            </a:r>
            <a:r>
              <a:rPr lang="ru-RU" dirty="0" smtClean="0"/>
              <a:t>правовых </a:t>
            </a:r>
            <a:r>
              <a:rPr lang="ru-RU" dirty="0"/>
              <a:t>актов Российской Федерации в области управления </a:t>
            </a:r>
            <a:r>
              <a:rPr lang="ru-RU" dirty="0" smtClean="0"/>
              <a:t>земельными ресурсами</a:t>
            </a:r>
            <a:r>
              <a:rPr lang="ru-RU" dirty="0"/>
              <a:t>, контроль за их соблюдением;</a:t>
            </a:r>
          </a:p>
          <a:p>
            <a:r>
              <a:rPr lang="ru-RU" dirty="0" smtClean="0"/>
              <a:t>разработка</a:t>
            </a:r>
            <a:r>
              <a:rPr lang="ru-RU" dirty="0"/>
              <a:t>, утверждение и реализация федеральных программ </a:t>
            </a:r>
            <a:r>
              <a:rPr lang="ru-RU" dirty="0" smtClean="0"/>
              <a:t>развития Государственного </a:t>
            </a:r>
            <a:r>
              <a:rPr lang="ru-RU" dirty="0"/>
              <a:t>земельного кадастра;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перечня основных сведений Государственного </a:t>
            </a:r>
            <a:r>
              <a:rPr lang="ru-RU" dirty="0" smtClean="0"/>
              <a:t>земельного кадастра</a:t>
            </a:r>
            <a:r>
              <a:rPr lang="ru-RU" dirty="0"/>
              <a:t>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порядка финансирования деятельности по ведению </a:t>
            </a:r>
            <a:r>
              <a:rPr lang="ru-RU" dirty="0" smtClean="0"/>
              <a:t>Государственного </a:t>
            </a:r>
            <a:r>
              <a:rPr lang="ru-RU" dirty="0"/>
              <a:t>земельного кадастра</a:t>
            </a:r>
            <a:r>
              <a:rPr lang="ru-RU" dirty="0" smtClean="0"/>
              <a:t>;</a:t>
            </a:r>
          </a:p>
          <a:p>
            <a:r>
              <a:rPr lang="ru-RU" dirty="0"/>
              <a:t>координация деятельности органов Государственной власти </a:t>
            </a:r>
            <a:r>
              <a:rPr lang="ru-RU" dirty="0" smtClean="0"/>
              <a:t>Российской </a:t>
            </a:r>
            <a:r>
              <a:rPr lang="ru-RU" dirty="0"/>
              <a:t>Федерации и органов Государственной власти субъектов </a:t>
            </a:r>
            <a:r>
              <a:rPr lang="ru-RU" dirty="0" smtClean="0"/>
              <a:t>Российской </a:t>
            </a:r>
            <a:r>
              <a:rPr lang="ru-RU" dirty="0"/>
              <a:t>Федерации.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Задача ГЗК уровня субъекта Российской Федерации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заключается </a:t>
            </a:r>
            <a:r>
              <a:rPr lang="ru-RU" dirty="0"/>
              <a:t>в </a:t>
            </a:r>
            <a:r>
              <a:rPr lang="ru-RU" dirty="0" smtClean="0"/>
              <a:t>количественном </a:t>
            </a:r>
            <a:r>
              <a:rPr lang="ru-RU" dirty="0"/>
              <a:t>и качественном описании земельных ресурсов субъекта РФ в</a:t>
            </a:r>
          </a:p>
          <a:p>
            <a:pPr marL="68580" indent="0">
              <a:buNone/>
            </a:pPr>
            <a:r>
              <a:rPr lang="ru-RU" dirty="0"/>
              <a:t>целом и земельных участков, расположенных на территории двух и </a:t>
            </a:r>
            <a:r>
              <a:rPr lang="ru-RU" dirty="0" smtClean="0"/>
              <a:t>более муниципальных </a:t>
            </a:r>
            <a:r>
              <a:rPr lang="ru-RU" dirty="0"/>
              <a:t>образований данного субъекта РФ, характеристика их </a:t>
            </a:r>
            <a:r>
              <a:rPr lang="ru-RU" dirty="0" smtClean="0"/>
              <a:t>природного </a:t>
            </a:r>
            <a:r>
              <a:rPr lang="ru-RU" dirty="0"/>
              <a:t>состояния, хозяйственного использования и правового статуса, </a:t>
            </a:r>
            <a:r>
              <a:rPr lang="ru-RU" dirty="0" smtClean="0"/>
              <a:t>проведение </a:t>
            </a:r>
            <a:r>
              <a:rPr lang="ru-RU" dirty="0"/>
              <a:t>оценки земель и использование их результатов, обеспечение </a:t>
            </a:r>
            <a:r>
              <a:rPr lang="ru-RU" dirty="0" smtClean="0"/>
              <a:t>земельно-кадастровой </a:t>
            </a:r>
            <a:r>
              <a:rPr lang="ru-RU" dirty="0"/>
              <a:t>информацией органов управления субъекта РФ.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Решение этой общей задачи достигается посредством решения </a:t>
            </a:r>
            <a:r>
              <a:rPr lang="ru-RU" sz="2400" b="1" dirty="0" smtClean="0"/>
              <a:t>частных</a:t>
            </a:r>
            <a:r>
              <a:rPr lang="ru-RU" sz="2400" b="1" dirty="0"/>
              <a:t>, к которым относятся: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кадастрового деление подведомственной территории;</a:t>
            </a:r>
          </a:p>
          <a:p>
            <a:r>
              <a:rPr lang="ru-RU" dirty="0" smtClean="0"/>
              <a:t> </a:t>
            </a:r>
            <a:r>
              <a:rPr lang="ru-RU" dirty="0"/>
              <a:t>установление (восстановление) границ муниципальных образований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земельных участков, расположенных на </a:t>
            </a:r>
            <a:r>
              <a:rPr lang="ru-RU" dirty="0" smtClean="0"/>
              <a:t>территории двух </a:t>
            </a:r>
            <a:r>
              <a:rPr lang="ru-RU" dirty="0"/>
              <a:t>и более муниципальных образований;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территориальных зон;</a:t>
            </a:r>
          </a:p>
          <a:p>
            <a:r>
              <a:rPr lang="ru-RU" dirty="0" smtClean="0"/>
              <a:t> </a:t>
            </a:r>
            <a:r>
              <a:rPr lang="ru-RU" dirty="0"/>
              <a:t>кадастровая оценка земель;</a:t>
            </a:r>
          </a:p>
          <a:p>
            <a:r>
              <a:rPr lang="ru-RU" dirty="0" smtClean="0"/>
              <a:t>хранение </a:t>
            </a:r>
            <a:r>
              <a:rPr lang="ru-RU" dirty="0"/>
              <a:t>и предоставление земельно-кадастровой информации (</a:t>
            </a:r>
            <a:r>
              <a:rPr lang="ru-RU" dirty="0" smtClean="0"/>
              <a:t>информационно-аналитическая </a:t>
            </a:r>
            <a:r>
              <a:rPr lang="ru-RU" dirty="0"/>
              <a:t>задача).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8350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Задача ГЗК уровня муниципального образования заключается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во всестороннем </a:t>
            </a:r>
            <a:r>
              <a:rPr lang="ru-RU" dirty="0"/>
              <a:t>количественном и качественном описании каждого земельного</a:t>
            </a:r>
          </a:p>
          <a:p>
            <a:pPr marL="68580" indent="0">
              <a:buNone/>
            </a:pPr>
            <a:r>
              <a:rPr lang="ru-RU" dirty="0"/>
              <a:t>участка, земельных ресурсов муниципального образования в целом, </a:t>
            </a:r>
            <a:r>
              <a:rPr lang="ru-RU" dirty="0" smtClean="0"/>
              <a:t>характеристика </a:t>
            </a:r>
            <a:r>
              <a:rPr lang="ru-RU" dirty="0"/>
              <a:t>их природного состояния, хозяйственного использования и </a:t>
            </a:r>
            <a:r>
              <a:rPr lang="ru-RU" dirty="0" smtClean="0"/>
              <a:t>правового </a:t>
            </a:r>
            <a:r>
              <a:rPr lang="ru-RU" dirty="0"/>
              <a:t>статуса, проведение оценки земель и использование их результатов, </a:t>
            </a:r>
            <a:r>
              <a:rPr lang="ru-RU" dirty="0" smtClean="0"/>
              <a:t>обеспечение </a:t>
            </a:r>
            <a:r>
              <a:rPr lang="ru-RU" dirty="0"/>
              <a:t>земельно-кадастровой информацией органов управления </a:t>
            </a:r>
            <a:r>
              <a:rPr lang="ru-RU" dirty="0" smtClean="0"/>
              <a:t>муниципального </a:t>
            </a:r>
            <a:r>
              <a:rPr lang="ru-RU" dirty="0"/>
              <a:t>образования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Решение этой общей задачи достигается посредством решения </a:t>
            </a:r>
            <a:r>
              <a:rPr lang="ru-RU" sz="2400" b="1" dirty="0" smtClean="0"/>
              <a:t>частных</a:t>
            </a:r>
            <a:r>
              <a:rPr lang="ru-RU" sz="2400" b="1" dirty="0"/>
              <a:t>, к которым относятся: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кадастрового деление подведомственной территории</a:t>
            </a:r>
            <a:r>
              <a:rPr lang="ru-RU" dirty="0" smtClean="0"/>
              <a:t>;</a:t>
            </a:r>
          </a:p>
          <a:p>
            <a:r>
              <a:rPr lang="ru-RU" dirty="0"/>
              <a:t>кадастровый учет земельных участков;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территориальных зон;</a:t>
            </a:r>
          </a:p>
          <a:p>
            <a:r>
              <a:rPr lang="ru-RU" dirty="0" smtClean="0"/>
              <a:t>кадастровая </a:t>
            </a:r>
            <a:r>
              <a:rPr lang="ru-RU" dirty="0"/>
              <a:t>оценка земель;</a:t>
            </a:r>
          </a:p>
          <a:p>
            <a:r>
              <a:rPr lang="ru-RU" dirty="0" smtClean="0"/>
              <a:t>хранение</a:t>
            </a:r>
            <a:r>
              <a:rPr lang="ru-RU" dirty="0"/>
              <a:t>, обработка и предоставление земельно-кадастровой </a:t>
            </a:r>
            <a:r>
              <a:rPr lang="ru-RU" dirty="0" smtClean="0"/>
              <a:t>информации </a:t>
            </a:r>
            <a:r>
              <a:rPr lang="ru-RU" dirty="0"/>
              <a:t>(информационно-аналитическая задача).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2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содержание ГЗК </a:t>
            </a:r>
            <a:r>
              <a:rPr lang="ru-RU" sz="2400" b="1" dirty="0" smtClean="0"/>
              <a:t>отдельно </a:t>
            </a:r>
            <a:r>
              <a:rPr lang="ru-RU" sz="2400" b="1" dirty="0"/>
              <a:t>для уровня субъекта Федерации и муниципального образования </a:t>
            </a:r>
            <a:r>
              <a:rPr lang="ru-RU" sz="2400" b="1" dirty="0" smtClean="0"/>
              <a:t>следую</a:t>
            </a:r>
            <a:r>
              <a:rPr lang="ru-RU" sz="2400" b="1" dirty="0"/>
              <a:t>щими разделами: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ru-RU" b="1" dirty="0" smtClean="0"/>
              <a:t>субъекта </a:t>
            </a:r>
            <a:r>
              <a:rPr lang="ru-RU" b="1" dirty="0"/>
              <a:t>Федерации</a:t>
            </a:r>
            <a:r>
              <a:rPr lang="ru-RU" b="1" dirty="0" smtClean="0"/>
              <a:t>:</a:t>
            </a:r>
          </a:p>
          <a:p>
            <a:r>
              <a:rPr lang="ru-RU" dirty="0"/>
              <a:t>Кадастровое деление кадастрового округа;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(восстановление) границ муниципальных образований;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земельных участков</a:t>
            </a:r>
            <a:r>
              <a:rPr lang="ru-RU" dirty="0" smtClean="0"/>
              <a:t>;</a:t>
            </a:r>
          </a:p>
          <a:p>
            <a:r>
              <a:rPr lang="ru-RU" dirty="0"/>
              <a:t>Кадастровый учет территориальных зон;</a:t>
            </a:r>
          </a:p>
          <a:p>
            <a:r>
              <a:rPr lang="ru-RU" dirty="0" smtClean="0"/>
              <a:t>Кадастровая </a:t>
            </a:r>
            <a:r>
              <a:rPr lang="ru-RU" dirty="0"/>
              <a:t>оценка земель;</a:t>
            </a:r>
          </a:p>
          <a:p>
            <a:pPr marL="68580" indent="0" algn="ctr">
              <a:buNone/>
            </a:pPr>
            <a:r>
              <a:rPr lang="ru-RU" b="1" dirty="0"/>
              <a:t>муниципального образования:</a:t>
            </a:r>
          </a:p>
          <a:p>
            <a:r>
              <a:rPr lang="ru-RU" dirty="0" smtClean="0"/>
              <a:t>Кадастровое </a:t>
            </a:r>
            <a:r>
              <a:rPr lang="ru-RU" dirty="0"/>
              <a:t>деление кадастрового квартала;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земельных участков;</a:t>
            </a:r>
          </a:p>
          <a:p>
            <a:r>
              <a:rPr lang="ru-RU" dirty="0" smtClean="0"/>
              <a:t>Кадастровый </a:t>
            </a:r>
            <a:r>
              <a:rPr lang="ru-RU" dirty="0"/>
              <a:t>учет территориальных зон;</a:t>
            </a:r>
          </a:p>
          <a:p>
            <a:r>
              <a:rPr lang="ru-RU" dirty="0" smtClean="0"/>
              <a:t>Кадастровая </a:t>
            </a:r>
            <a:r>
              <a:rPr lang="ru-RU" dirty="0"/>
              <a:t>оценка земель.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7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Государственный земельный кадастр (ГЗК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23652"/>
            <a:ext cx="7272808" cy="3508977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dirty="0" smtClean="0"/>
              <a:t>-это систематизированный свод </a:t>
            </a:r>
            <a:r>
              <a:rPr lang="ru-RU" dirty="0"/>
              <a:t>документированных сведений, получаемых в результате проведения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государственного </a:t>
            </a:r>
            <a:r>
              <a:rPr lang="ru-RU" dirty="0"/>
              <a:t>кадастрового учета земельных участков, о местоположении,</a:t>
            </a:r>
          </a:p>
          <a:p>
            <a:pPr marL="68580" indent="0" algn="ctr">
              <a:buNone/>
            </a:pPr>
            <a:r>
              <a:rPr lang="ru-RU" dirty="0"/>
              <a:t>целевом назначении и правовом положении земель Российской Федерации и</a:t>
            </a:r>
          </a:p>
          <a:p>
            <a:pPr marL="68580" indent="0" algn="ctr">
              <a:buNone/>
            </a:pPr>
            <a:r>
              <a:rPr lang="ru-RU" dirty="0"/>
              <a:t>сведений о территориальных зонах и наличии расположенных на земельных</a:t>
            </a:r>
          </a:p>
          <a:p>
            <a:pPr marL="68580" indent="0" algn="ctr">
              <a:buNone/>
            </a:pPr>
            <a:r>
              <a:rPr lang="ru-RU" dirty="0"/>
              <a:t>участках и прочно связанных с этими земельными участками объектов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Цели, задачи и содержание ГЗК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2843"/>
            <a:ext cx="6777317" cy="350897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государственного и муниципального управления земельными </a:t>
            </a:r>
            <a:r>
              <a:rPr lang="ru-RU" dirty="0" smtClean="0"/>
              <a:t>ресурсами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государственного контроля за использованием и охраной земель;</a:t>
            </a:r>
          </a:p>
          <a:p>
            <a:r>
              <a:rPr lang="ru-RU" dirty="0" smtClean="0"/>
              <a:t>мероприятий</a:t>
            </a:r>
            <a:r>
              <a:rPr lang="ru-RU" dirty="0"/>
              <a:t>, направленных на сохранение и повышение </a:t>
            </a:r>
            <a:r>
              <a:rPr lang="ru-RU" dirty="0" smtClean="0"/>
              <a:t>плодородия земель</a:t>
            </a:r>
            <a:r>
              <a:rPr lang="ru-RU" dirty="0"/>
              <a:t>;</a:t>
            </a:r>
          </a:p>
          <a:p>
            <a:r>
              <a:rPr lang="ru-RU" dirty="0" smtClean="0"/>
              <a:t>государственной </a:t>
            </a:r>
            <a:r>
              <a:rPr lang="ru-RU" dirty="0"/>
              <a:t>регистрации прав на недвижимое имущество и </a:t>
            </a:r>
            <a:r>
              <a:rPr lang="ru-RU" dirty="0" smtClean="0"/>
              <a:t>сделок с </a:t>
            </a:r>
            <a:r>
              <a:rPr lang="ru-RU" dirty="0"/>
              <a:t>ним;</a:t>
            </a:r>
          </a:p>
          <a:p>
            <a:r>
              <a:rPr lang="ru-RU" dirty="0" smtClean="0"/>
              <a:t>землеустройства</a:t>
            </a:r>
            <a:r>
              <a:rPr lang="ru-RU" dirty="0"/>
              <a:t>;</a:t>
            </a:r>
          </a:p>
          <a:p>
            <a:r>
              <a:rPr lang="ru-RU" dirty="0" smtClean="0"/>
              <a:t>экономической </a:t>
            </a:r>
            <a:r>
              <a:rPr lang="ru-RU" dirty="0"/>
              <a:t>оценки земель и учета стоимости земли в составе </a:t>
            </a:r>
            <a:r>
              <a:rPr lang="ru-RU" dirty="0" smtClean="0"/>
              <a:t>природных </a:t>
            </a:r>
            <a:r>
              <a:rPr lang="ru-RU" dirty="0"/>
              <a:t>ресурсов;</a:t>
            </a:r>
          </a:p>
          <a:p>
            <a:r>
              <a:rPr lang="ru-RU" dirty="0" smtClean="0"/>
              <a:t> </a:t>
            </a:r>
            <a:r>
              <a:rPr lang="ru-RU" dirty="0"/>
              <a:t>установления обоснованной платы за землю.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65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Государственный земельный кадастр создается и ведется в целях </a:t>
            </a:r>
            <a:r>
              <a:rPr lang="ru-RU" b="1" dirty="0" smtClean="0"/>
              <a:t>информационного </a:t>
            </a:r>
            <a:r>
              <a:rPr lang="ru-RU" b="1" dirty="0"/>
              <a:t>обеспечения: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archistroyka.ru/wp-content/uploads/2019/04/2d7aadd2c31d89ff0b0d94df43e1d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61" y="4840864"/>
            <a:ext cx="2274311" cy="1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474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Государственный земельный кадастр – это сложный по своей структуре</a:t>
            </a:r>
          </a:p>
          <a:p>
            <a:pPr algn="ctr"/>
            <a:r>
              <a:rPr lang="ru-RU" dirty="0"/>
              <a:t>документ, включающий информацию о хозяйственном, правовом, природном</a:t>
            </a:r>
          </a:p>
          <a:p>
            <a:pPr algn="ctr"/>
            <a:r>
              <a:rPr lang="ru-RU" dirty="0"/>
              <a:t>положении земель, качественной и количественной характеристике земель. </a:t>
            </a:r>
            <a:endParaRPr lang="ru-RU" dirty="0" smtClean="0"/>
          </a:p>
          <a:p>
            <a:r>
              <a:rPr lang="ru-RU" dirty="0" smtClean="0"/>
              <a:t>В то </a:t>
            </a:r>
            <a:r>
              <a:rPr lang="ru-RU" dirty="0"/>
              <a:t>же время указанная документация может быть получена в результате </a:t>
            </a:r>
            <a:r>
              <a:rPr lang="ru-RU" dirty="0" smtClean="0"/>
              <a:t>осуществления </a:t>
            </a:r>
            <a:r>
              <a:rPr lang="ru-RU" dirty="0"/>
              <a:t>действий по ведению ГЗК. Ведение ГЗК представляет собой </a:t>
            </a:r>
            <a:r>
              <a:rPr lang="ru-RU" dirty="0" smtClean="0"/>
              <a:t>сферу </a:t>
            </a:r>
            <a:r>
              <a:rPr lang="ru-RU" dirty="0"/>
              <a:t>управленческой деятельности по сбору, документированию, накоплению,</a:t>
            </a:r>
          </a:p>
          <a:p>
            <a:r>
              <a:rPr lang="ru-RU" dirty="0"/>
              <a:t>обработке, учету, хранению и предоставлению информации, назначение </a:t>
            </a:r>
            <a:r>
              <a:rPr lang="ru-RU" dirty="0" smtClean="0"/>
              <a:t>которой </a:t>
            </a:r>
            <a:r>
              <a:rPr lang="ru-RU" dirty="0"/>
              <a:t>– информационное обеспечение принятия управленческих решений.</a:t>
            </a:r>
          </a:p>
          <a:p>
            <a:endParaRPr lang="ru-RU" dirty="0" smtClean="0"/>
          </a:p>
          <a:p>
            <a:r>
              <a:rPr lang="ru-RU" dirty="0" smtClean="0"/>
              <a:t>Ведение </a:t>
            </a:r>
            <a:r>
              <a:rPr lang="ru-RU" dirty="0"/>
              <a:t>ГЗК – производственный процесс.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65235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Следовательно, одна из функций управления земельными ресурсами –</a:t>
            </a:r>
          </a:p>
          <a:p>
            <a:pPr algn="ctr"/>
            <a:r>
              <a:rPr lang="ru-RU" b="1" dirty="0"/>
              <a:t>ведение Государственного земельного кадастра – это система, </a:t>
            </a:r>
            <a:r>
              <a:rPr lang="ru-RU" b="1" dirty="0" smtClean="0"/>
              <a:t>представляющая </a:t>
            </a:r>
            <a:r>
              <a:rPr lang="ru-RU" b="1" dirty="0"/>
              <a:t>собой единство двух неразрывно связанных подсистем: </a:t>
            </a:r>
            <a:r>
              <a:rPr lang="ru-RU" b="1" dirty="0" smtClean="0"/>
              <a:t>документов и </a:t>
            </a:r>
            <a:r>
              <a:rPr lang="ru-RU" b="1" dirty="0"/>
              <a:t>мероприятий (процесс).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xn--j1aidcn.org/wp-content/uploads/2015/10/%D0%BA%D0%B0%D0%B4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08" y="3140968"/>
            <a:ext cx="2680932" cy="2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1.bsn.ru/img/uploads/big/fd/fdb424cf4fa24ed89be6879592908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3514"/>
            <a:ext cx="4452429" cy="32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997" y="3603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Подсистема документации </a:t>
            </a:r>
            <a:r>
              <a:rPr lang="ru-RU" sz="2400" b="1" dirty="0" smtClean="0"/>
              <a:t>включает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следующие группы </a:t>
            </a:r>
            <a:r>
              <a:rPr lang="ru-RU" sz="2400" b="1" dirty="0" smtClean="0"/>
              <a:t>документов: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941" y="141277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/>
              <a:t>основные (единый государственный реестр земель, дежурные </a:t>
            </a:r>
            <a:r>
              <a:rPr lang="ru-RU" dirty="0" smtClean="0"/>
              <a:t>кадастровые </a:t>
            </a:r>
            <a:r>
              <a:rPr lang="ru-RU" dirty="0"/>
              <a:t>карты, кадастровые дела - приложение 20);</a:t>
            </a:r>
          </a:p>
          <a:p>
            <a:r>
              <a:rPr lang="ru-RU" dirty="0"/>
              <a:t>• вспомогательные (книги учета документов, книги учета выданных </a:t>
            </a:r>
            <a:r>
              <a:rPr lang="ru-RU" dirty="0" smtClean="0"/>
              <a:t>сведений</a:t>
            </a:r>
            <a:r>
              <a:rPr lang="ru-RU" dirty="0"/>
              <a:t>, каталоги координат пунктов опорной межевой сети);</a:t>
            </a:r>
          </a:p>
          <a:p>
            <a:r>
              <a:rPr lang="ru-RU" dirty="0"/>
              <a:t>• производные (перечень земель федеральной, субъекта федерации и </a:t>
            </a:r>
            <a:r>
              <a:rPr lang="ru-RU" dirty="0" smtClean="0"/>
              <a:t>муниципальной </a:t>
            </a:r>
            <a:r>
              <a:rPr lang="ru-RU" dirty="0"/>
              <a:t>собственности, доклады о состоянии и об использовании</a:t>
            </a:r>
          </a:p>
          <a:p>
            <a:r>
              <a:rPr lang="ru-RU" dirty="0"/>
              <a:t>земельных ресурсов, статистические отчеты, аналитические обзоры,</a:t>
            </a:r>
          </a:p>
          <a:p>
            <a:r>
              <a:rPr lang="ru-RU" dirty="0"/>
              <a:t>производные кадастровые карты, справочные и аналитические </a:t>
            </a:r>
            <a:r>
              <a:rPr lang="ru-RU" dirty="0" smtClean="0"/>
              <a:t>документы</a:t>
            </a:r>
            <a:r>
              <a:rPr lang="ru-RU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amala.pnzreg.ru/upload/iblock/358/3582b30ec189361b7c0a2e6527903f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30" y="4773024"/>
            <a:ext cx="2305304" cy="15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0.rbk.ru/v6_top_pics/media/img/8/78/755318314896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73024"/>
            <a:ext cx="2448272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Процесс ведения ГЗК включает основные технологические действия: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 </a:t>
            </a:r>
            <a:r>
              <a:rPr lang="ru-RU" dirty="0"/>
              <a:t>Подготовительные работы;</a:t>
            </a:r>
          </a:p>
          <a:p>
            <a:r>
              <a:rPr lang="ru-RU" dirty="0"/>
              <a:t>• Формирование и учет земельных участков;</a:t>
            </a:r>
          </a:p>
          <a:p>
            <a:r>
              <a:rPr lang="ru-RU" dirty="0"/>
              <a:t>• Формирование и учет территориальных зон;</a:t>
            </a:r>
          </a:p>
          <a:p>
            <a:r>
              <a:rPr lang="ru-RU" dirty="0"/>
              <a:t>• Оценка земель;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iuristnsk.ru/userfiles/upload/images/zemelnyi-iu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1042"/>
            <a:ext cx="8199818" cy="2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Государственный земельный кадастр как</a:t>
            </a:r>
            <a:br>
              <a:rPr lang="ru-RU" sz="2800" b="1" dirty="0"/>
            </a:br>
            <a:r>
              <a:rPr lang="ru-RU" sz="2800" b="1" dirty="0"/>
              <a:t>функция управления земельными ресурсами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– </a:t>
            </a:r>
            <a:r>
              <a:rPr lang="ru-RU" b="1" dirty="0"/>
              <a:t>это система </a:t>
            </a:r>
            <a:r>
              <a:rPr lang="ru-RU" b="1" dirty="0" smtClean="0"/>
              <a:t>документированной </a:t>
            </a:r>
            <a:r>
              <a:rPr lang="ru-RU" b="1" dirty="0"/>
              <a:t>земельно-кадастровой информации о земельных ресурсах и их оценке, а</a:t>
            </a:r>
          </a:p>
          <a:p>
            <a:pPr algn="ctr"/>
            <a:r>
              <a:rPr lang="ru-RU" b="1" dirty="0"/>
              <a:t>также мероприятий по сбору, </a:t>
            </a:r>
            <a:r>
              <a:rPr lang="ru-RU" b="1" dirty="0" smtClean="0"/>
              <a:t>разработке, документальному </a:t>
            </a:r>
            <a:r>
              <a:rPr lang="ru-RU" b="1" dirty="0"/>
              <a:t>оформлению,</a:t>
            </a:r>
          </a:p>
          <a:p>
            <a:pPr algn="ctr"/>
            <a:r>
              <a:rPr lang="ru-RU" b="1" dirty="0"/>
              <a:t>хранению и предоставлению этой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st.depositphotos.com/2437227/5178/i/950/depositphotos_51789633-stock-photo-signing-employment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23007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648" y="404664"/>
            <a:ext cx="7024744" cy="1143000"/>
          </a:xfrm>
        </p:spPr>
        <p:txBody>
          <a:bodyPr/>
          <a:lstStyle/>
          <a:p>
            <a:pPr algn="ctr"/>
            <a:r>
              <a:rPr lang="ru-RU" sz="2800" b="1" dirty="0"/>
              <a:t>Общая задача </a:t>
            </a:r>
            <a:r>
              <a:rPr lang="ru-RU" sz="2800" b="1" dirty="0" smtClean="0"/>
              <a:t>ГЗК федерального </a:t>
            </a:r>
            <a:r>
              <a:rPr lang="ru-RU" sz="2800" b="1" dirty="0"/>
              <a:t>уровня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936" y="170080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заключается </a:t>
            </a:r>
            <a:r>
              <a:rPr lang="ru-RU" dirty="0"/>
              <a:t>во всестороннем</a:t>
            </a:r>
          </a:p>
          <a:p>
            <a:r>
              <a:rPr lang="ru-RU" dirty="0"/>
              <a:t>количественном и качественном описании земельных ресурсов страны в </a:t>
            </a:r>
            <a:r>
              <a:rPr lang="ru-RU" dirty="0" smtClean="0"/>
              <a:t>целом </a:t>
            </a:r>
            <a:r>
              <a:rPr lang="ru-RU" dirty="0"/>
              <a:t>и земельных участков, расположенных на территории двух и более </a:t>
            </a:r>
            <a:r>
              <a:rPr lang="ru-RU" dirty="0" smtClean="0"/>
              <a:t>субъектов </a:t>
            </a:r>
            <a:r>
              <a:rPr lang="ru-RU" dirty="0"/>
              <a:t>Федерации, характеристика их природного состояния, </a:t>
            </a:r>
            <a:r>
              <a:rPr lang="ru-RU" dirty="0" smtClean="0"/>
              <a:t>хозяйственного использования </a:t>
            </a:r>
            <a:r>
              <a:rPr lang="ru-RU" dirty="0"/>
              <a:t>и правового статуса, организация проведения оценки земель и</a:t>
            </a:r>
          </a:p>
          <a:p>
            <a:r>
              <a:rPr lang="ru-RU" dirty="0"/>
              <a:t>использования ее результатов, обеспечение земельно-кадастровой </a:t>
            </a:r>
            <a:r>
              <a:rPr lang="ru-RU" dirty="0" smtClean="0"/>
              <a:t>информацией </a:t>
            </a:r>
            <a:r>
              <a:rPr lang="ru-RU" dirty="0"/>
              <a:t>органов управления государства.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362" y="37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Государственный земельный кадастр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iuristonline.ru/wp-content/uploads/2018/12/prodat-zemelnyj-uchastok-bez-mezhev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0" y="4221088"/>
            <a:ext cx="3686971" cy="23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871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Тема: Методические основы государственного земельного кадастра.</vt:lpstr>
      <vt:lpstr>Государственный земельный кадастр (ГЗК) </vt:lpstr>
      <vt:lpstr>Цели, задачи и содержание ГЗК</vt:lpstr>
      <vt:lpstr>Презентация PowerPoint</vt:lpstr>
      <vt:lpstr>Презентация PowerPoint</vt:lpstr>
      <vt:lpstr>Подсистема документации включает следующие группы документов:</vt:lpstr>
      <vt:lpstr>Процесс ведения ГЗК включает основные технологические действия: </vt:lpstr>
      <vt:lpstr>Государственный земельный кадастр как функция управления земельными ресурсами </vt:lpstr>
      <vt:lpstr>Общая задача ГЗК федерального уровня </vt:lpstr>
      <vt:lpstr>Решение этой общей задачи достигается посредством решения частных, к которым относятся: </vt:lpstr>
      <vt:lpstr>Задача ГЗК уровня субъекта Российской Федерации </vt:lpstr>
      <vt:lpstr>Решение этой общей задачи достигается посредством решения частных, к которым относятся: </vt:lpstr>
      <vt:lpstr>Задача ГЗК уровня муниципального образования заключается </vt:lpstr>
      <vt:lpstr>Решение этой общей задачи достигается посредством решения частных, к которым относятся: </vt:lpstr>
      <vt:lpstr>содержание ГЗК отдельно для уровня субъекта Федерации и муниципального образования следующими разделами: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основы государственного земельного кадастра.</dc:title>
  <dc:creator>User</dc:creator>
  <cp:lastModifiedBy>User</cp:lastModifiedBy>
  <cp:revision>10</cp:revision>
  <dcterms:created xsi:type="dcterms:W3CDTF">2020-01-15T07:41:16Z</dcterms:created>
  <dcterms:modified xsi:type="dcterms:W3CDTF">2020-02-25T08:48:54Z</dcterms:modified>
</cp:coreProperties>
</file>