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250F4-8797-49FE-8649-7A318E6A561C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710E0-8B48-4FD1-8AC9-219E73F243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250F4-8797-49FE-8649-7A318E6A561C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710E0-8B48-4FD1-8AC9-219E73F243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250F4-8797-49FE-8649-7A318E6A561C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710E0-8B48-4FD1-8AC9-219E73F243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250F4-8797-49FE-8649-7A318E6A561C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710E0-8B48-4FD1-8AC9-219E73F243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250F4-8797-49FE-8649-7A318E6A561C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710E0-8B48-4FD1-8AC9-219E73F243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250F4-8797-49FE-8649-7A318E6A561C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710E0-8B48-4FD1-8AC9-219E73F243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250F4-8797-49FE-8649-7A318E6A561C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710E0-8B48-4FD1-8AC9-219E73F243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250F4-8797-49FE-8649-7A318E6A561C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710E0-8B48-4FD1-8AC9-219E73F243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250F4-8797-49FE-8649-7A318E6A561C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710E0-8B48-4FD1-8AC9-219E73F243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250F4-8797-49FE-8649-7A318E6A561C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710E0-8B48-4FD1-8AC9-219E73F243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250F4-8797-49FE-8649-7A318E6A561C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710E0-8B48-4FD1-8AC9-219E73F243C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F9250F4-8797-49FE-8649-7A318E6A561C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5C710E0-8B48-4FD1-8AC9-219E73F243C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Кадастровое деление территории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068960"/>
            <a:ext cx="7772400" cy="914400"/>
          </a:xfrm>
        </p:spPr>
        <p:txBody>
          <a:bodyPr/>
          <a:lstStyle/>
          <a:p>
            <a:r>
              <a:rPr lang="ru-RU" dirty="0" smtClean="0"/>
              <a:t>Преподаватель Кудрявцева Наталья Игоревна</a:t>
            </a:r>
            <a:endParaRPr lang="ru-RU" dirty="0"/>
          </a:p>
        </p:txBody>
      </p:sp>
      <p:pic>
        <p:nvPicPr>
          <p:cNvPr id="1026" name="Picture 2" descr="https://im0-tub-ru.yandex.net/i?id=5dc9f7273fec1227e81b44558f6fdd72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86" y="3717032"/>
            <a:ext cx="3683050" cy="25565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1674673"/>
            <a:ext cx="71287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ПМ 04. Информационные системы обеспечения градостроительной деятельности</a:t>
            </a:r>
          </a:p>
          <a:p>
            <a:pPr algn="r"/>
            <a:r>
              <a:rPr lang="ru-RU" dirty="0"/>
              <a:t>МДК 04.02 Тема 4.7 «Государственный земельный кадастр»</a:t>
            </a:r>
          </a:p>
        </p:txBody>
      </p:sp>
    </p:spTree>
    <p:extLst>
      <p:ext uri="{BB962C8B-B14F-4D97-AF65-F5344CB8AC3E}">
        <p14:creationId xmlns:p14="http://schemas.microsoft.com/office/powerpoint/2010/main" val="1232735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Структура кадастрового номера земельного участка</a:t>
            </a:r>
            <a:endParaRPr lang="ru-RU" dirty="0"/>
          </a:p>
        </p:txBody>
      </p:sp>
      <p:pic>
        <p:nvPicPr>
          <p:cNvPr id="4" name="Рисунок 3" descr="http://www.aup.ru/books/m491/img/image010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6807086" cy="49857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5725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Структура кадастрового номера земельного участка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183880" cy="418795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где А – номер субъекта РФ, определяемый Комитетом РФ по земельным ресурсам и землеустройству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Б – номер административно-территориального образования, входящего в состав субъекта РФ, определяемый органом исполнительной власти данного субъекта; </a:t>
            </a:r>
            <a:endParaRPr lang="ru-RU" dirty="0" smtClean="0"/>
          </a:p>
          <a:p>
            <a:r>
              <a:rPr lang="ru-RU" dirty="0" smtClean="0"/>
              <a:t>В</a:t>
            </a:r>
            <a:r>
              <a:rPr lang="ru-RU" dirty="0"/>
              <a:t> – номер зоны (микрорайона, квартала, иной учетной единицы), утвержденный органом местного самоуправления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Г – номер земельного участка, присваиваемый исходя из существующего порядка учета земельных участков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Д – номер здания или сооружения, определяемый в соответствии с порядком их учета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Е – номер жилого или нежилого помещения, присваиваемый в соответствии с существующим порядком их учета; </a:t>
            </a:r>
            <a:r>
              <a:rPr lang="ru-RU" dirty="0" smtClean="0"/>
              <a:t>¸</a:t>
            </a:r>
          </a:p>
          <a:p>
            <a:r>
              <a:rPr lang="ru-RU" dirty="0"/>
              <a:t> – разделитель составных частей кадастрового номера.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5339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83880" cy="1051560"/>
          </a:xfrm>
        </p:spPr>
        <p:txBody>
          <a:bodyPr>
            <a:noAutofit/>
          </a:bodyPr>
          <a:lstStyle/>
          <a:p>
            <a:r>
              <a:rPr lang="ru-RU" sz="1800" dirty="0">
                <a:effectLst/>
              </a:rPr>
              <a:t>В 2004 г. в Российской Федерации было создано Федеральное </a:t>
            </a:r>
            <a:r>
              <a:rPr lang="ru-RU" sz="1800" dirty="0" smtClean="0">
                <a:effectLst/>
              </a:rPr>
              <a:t>агентство кадастра объектов недвижимости, осуществляющее</a:t>
            </a:r>
            <a:r>
              <a:rPr lang="ru-RU" sz="1800" dirty="0">
                <a:effectLst/>
              </a:rPr>
              <a:t>:</a:t>
            </a:r>
            <a:br>
              <a:rPr lang="ru-RU" sz="1800" dirty="0">
                <a:effectLst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183880" cy="511256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государственную </a:t>
            </a:r>
            <a:r>
              <a:rPr lang="ru-RU" dirty="0"/>
              <a:t>кадастровую оценку земель и представление ее результатов в соответствии с законодательством Российской Федерации;</a:t>
            </a:r>
          </a:p>
          <a:p>
            <a:r>
              <a:rPr lang="ru-RU" dirty="0" smtClean="0"/>
              <a:t>ведение </a:t>
            </a:r>
            <a:r>
              <a:rPr lang="ru-RU" dirty="0"/>
              <a:t>государственного земельного кадастра, государственного градостроительного кадастра и государственного фонда данных, полученных в результате проведения землеустройства;</a:t>
            </a:r>
          </a:p>
          <a:p>
            <a:r>
              <a:rPr lang="ru-RU" dirty="0" smtClean="0"/>
              <a:t> </a:t>
            </a:r>
            <a:r>
              <a:rPr lang="ru-RU" dirty="0"/>
              <a:t>государственный мониторинг земель в Российской Федерации, в том числе с использованием автоматизированной информационной системы;</a:t>
            </a:r>
          </a:p>
          <a:p>
            <a:r>
              <a:rPr lang="ru-RU" dirty="0" smtClean="0"/>
              <a:t> </a:t>
            </a:r>
            <a:r>
              <a:rPr lang="ru-RU" dirty="0"/>
              <a:t>ведение государственного технического учета объектов градостроительной деятельности;</a:t>
            </a:r>
          </a:p>
          <a:p>
            <a:r>
              <a:rPr lang="ru-RU" dirty="0" smtClean="0"/>
              <a:t> </a:t>
            </a:r>
            <a:r>
              <a:rPr lang="ru-RU" dirty="0"/>
              <a:t>создание и ведение государственного кадастра объектов недвижимости;</a:t>
            </a:r>
          </a:p>
          <a:p>
            <a:r>
              <a:rPr lang="ru-RU" dirty="0" smtClean="0"/>
              <a:t>утверждение </a:t>
            </a:r>
            <a:r>
              <a:rPr lang="ru-RU" dirty="0"/>
              <a:t>заключений экспертных комиссий при проведении экспертизы землеустроительной документации;</a:t>
            </a:r>
          </a:p>
          <a:p>
            <a:r>
              <a:rPr lang="ru-RU" dirty="0" smtClean="0"/>
              <a:t>предоставление </a:t>
            </a:r>
            <a:r>
              <a:rPr lang="ru-RU" dirty="0"/>
              <a:t>заинтересованным лицам сведений из государственного земельного кадастра и сведений об объектах градостроительной деятельности;</a:t>
            </a:r>
          </a:p>
          <a:p>
            <a:r>
              <a:rPr lang="ru-RU" dirty="0" smtClean="0"/>
              <a:t>государственный </a:t>
            </a:r>
            <a:r>
              <a:rPr lang="ru-RU" dirty="0"/>
              <a:t>земельный контроль;</a:t>
            </a:r>
          </a:p>
          <a:p>
            <a:r>
              <a:rPr lang="ru-RU" dirty="0" smtClean="0"/>
              <a:t> </a:t>
            </a:r>
            <a:r>
              <a:rPr lang="ru-RU" dirty="0"/>
              <a:t>утверждение карт (планов) и материалов межевания объектов землеустройства.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97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83880" cy="1051560"/>
          </a:xfrm>
        </p:spPr>
        <p:txBody>
          <a:bodyPr/>
          <a:lstStyle/>
          <a:p>
            <a:r>
              <a:rPr lang="ru-RU" dirty="0" smtClean="0"/>
              <a:t>Сроки?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183880" cy="237626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Срок постановки земельного участка на государственный кадастровый учет, а также предоставления сведений из государственного земельного кадастра составляет один месяц. </a:t>
            </a:r>
          </a:p>
        </p:txBody>
      </p:sp>
      <p:pic>
        <p:nvPicPr>
          <p:cNvPr id="7170" name="Picture 2" descr="https://im0-tub-ru.yandex.net/i?id=ff003a210ef03776b026837966907e80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63837"/>
            <a:ext cx="3168352" cy="222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986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5097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Домашнее задание</a:t>
            </a:r>
          </a:p>
          <a:p>
            <a:pPr marL="0" indent="0">
              <a:buNone/>
            </a:pPr>
            <a:r>
              <a:rPr lang="ru-RU" dirty="0" smtClean="0"/>
              <a:t>     Выполнить конспект. Выучить общие понятия.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Выполненную </a:t>
            </a:r>
            <a:r>
              <a:rPr lang="ru-RU" dirty="0"/>
              <a:t>работу отправить в Сообщество в ВК «Градостроительство».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Практическое занятие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   На примере схемы расположения кадастровых районов Белгородского кадастрового округа (см. след. Слайд) составить схему расположения района по  собственному месту жительства.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Выполненную </a:t>
            </a:r>
            <a:r>
              <a:rPr lang="ru-RU" dirty="0"/>
              <a:t>работу отправить в Сообщество в ВК «Градостроительство».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08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80920" cy="621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721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5467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Одним из основных направлений управления земельными ресурсами является кадастровое деление территории РФ. Порядок кадастрового деления территории и присвоения соответствующих номеров земельным участкам устанавливает Правительство Российской Федерации.</a:t>
            </a:r>
          </a:p>
          <a:p>
            <a:pPr algn="ctr"/>
            <a:endParaRPr lang="ru-RU" dirty="0"/>
          </a:p>
        </p:txBody>
      </p:sp>
      <p:pic>
        <p:nvPicPr>
          <p:cNvPr id="2050" name="Picture 2" descr="https://upload.wikimedia.org/wikipedia/ru/thumb/c/cd/Kurskaya_oblast_NN.png/966px-Kurskaya_oblast_N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86332"/>
            <a:ext cx="3816424" cy="2240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999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/>
              <a:t>Существуют три основных типа кадастров: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183880" cy="418795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-</a:t>
            </a:r>
            <a:r>
              <a:rPr lang="ru-RU" dirty="0"/>
              <a:t> </a:t>
            </a:r>
            <a:r>
              <a:rPr lang="ru-RU" dirty="0" smtClean="0"/>
              <a:t>правовой</a:t>
            </a:r>
            <a:r>
              <a:rPr lang="ru-RU" dirty="0"/>
              <a:t> – запись прав на объекты недвижимости;</a:t>
            </a:r>
          </a:p>
          <a:p>
            <a:r>
              <a:rPr lang="ru-RU" dirty="0"/>
              <a:t>- </a:t>
            </a:r>
            <a:r>
              <a:rPr lang="ru-RU" dirty="0" smtClean="0"/>
              <a:t>фискальный</a:t>
            </a:r>
            <a:r>
              <a:rPr lang="ru-RU" dirty="0"/>
              <a:t> – запись стоимости объектов недвижимости и информации, необходимой для налогообложения;</a:t>
            </a:r>
          </a:p>
          <a:p>
            <a:r>
              <a:rPr lang="ru-RU" dirty="0"/>
              <a:t>- </a:t>
            </a:r>
            <a:r>
              <a:rPr lang="ru-RU" dirty="0" smtClean="0"/>
              <a:t>многоцелевой</a:t>
            </a:r>
            <a:r>
              <a:rPr lang="ru-RU" dirty="0"/>
              <a:t> – объединение правовой и фискальной систем с информацией по планированию и землепользованию (в России это называется геоинформационной системой (ГИС) города, района).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3586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Регистрационная подсистема земельного кадастра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183880" cy="4187952"/>
          </a:xfrm>
        </p:spPr>
        <p:txBody>
          <a:bodyPr/>
          <a:lstStyle/>
          <a:p>
            <a:r>
              <a:rPr lang="ru-RU" i="1" dirty="0" smtClean="0"/>
              <a:t>–</a:t>
            </a:r>
            <a:r>
              <a:rPr lang="ru-RU" dirty="0"/>
              <a:t> регистрационный кадастр (РК) – формировалась для гарантирования прав землепользователей и является необходимым условием создания рынка недвижимости и любых инвестиций.</a:t>
            </a:r>
          </a:p>
          <a:p>
            <a:endParaRPr lang="ru-RU" dirty="0"/>
          </a:p>
        </p:txBody>
      </p:sp>
      <p:pic>
        <p:nvPicPr>
          <p:cNvPr id="3074" name="Picture 2" descr="http://adm-andreevskoe.ru/tinybrowser/fulls/images/news/2019/17/soc._zaschita_vlob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867" y="4005064"/>
            <a:ext cx="3200563" cy="23364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689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Фискальная подсистема земельного кадастра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183880" cy="4187952"/>
          </a:xfrm>
        </p:spPr>
        <p:txBody>
          <a:bodyPr/>
          <a:lstStyle/>
          <a:p>
            <a:r>
              <a:rPr lang="ru-RU" i="1" dirty="0"/>
              <a:t> –</a:t>
            </a:r>
            <a:r>
              <a:rPr lang="ru-RU" dirty="0"/>
              <a:t> фискальный кадастр, (ФК) – ведает земельными налогами, арендной платой, денежными поступлениями от всех операций с землей. ФК включает прогноз, начисление и контроль поступления от арендных платежей и земельного налога.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Одна </a:t>
            </a:r>
            <a:r>
              <a:rPr lang="ru-RU" dirty="0"/>
              <a:t>из задач ФК – определение базы налогообложения.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9274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33788"/>
            <a:ext cx="8183880" cy="1051560"/>
          </a:xfrm>
        </p:spPr>
        <p:txBody>
          <a:bodyPr/>
          <a:lstStyle/>
          <a:p>
            <a:r>
              <a:rPr lang="ru-RU" i="1" dirty="0"/>
              <a:t>Кадастровое дело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183880" cy="2880320"/>
          </a:xfrm>
        </p:spPr>
        <p:txBody>
          <a:bodyPr/>
          <a:lstStyle/>
          <a:p>
            <a:r>
              <a:rPr lang="ru-RU" dirty="0"/>
              <a:t> – система управления территориями с учетом их обустройства, с обязательным отображением в регистрационных источниках информации органов государственной власти экономической деятельности на земельном участке.</a:t>
            </a:r>
          </a:p>
        </p:txBody>
      </p:sp>
      <p:pic>
        <p:nvPicPr>
          <p:cNvPr id="4098" name="Picture 2" descr="https://slide-share.ru/image/445786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61048"/>
            <a:ext cx="474345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852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73536" cy="419479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/>
              <a:t>Документы, содержащиеся в кадастровом деле, являются основанием для внесения сведений о земельном участке в Единый государственный реестр земель. Кадастровое дело состоит из регистров титулов, топогеодезического, экономического, сервитутов и имущества. Государство гарантирует права на объект недвижимости, который становится товаром только после государственной регистрации в одном из кадастров или реестров недвижимости. Договор аренды земельного участка заключается на основе кадастрового дела. </a:t>
            </a:r>
          </a:p>
        </p:txBody>
      </p:sp>
      <p:pic>
        <p:nvPicPr>
          <p:cNvPr id="5122" name="Picture 2" descr="https://pravovdom.ru/wp-content/uploads/2018/12/zemleustroitelnoe-del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653136"/>
            <a:ext cx="302433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431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Государственный кадастровый учет земельных участков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183880" cy="41879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i="1" dirty="0" smtClean="0"/>
              <a:t>–</a:t>
            </a:r>
            <a:r>
              <a:rPr lang="ru-RU" i="1" dirty="0"/>
              <a:t> </a:t>
            </a:r>
            <a:r>
              <a:rPr lang="ru-RU" dirty="0"/>
              <a:t>описание и индивидуализация в Едином государственном реестре земельных участков, в результате чего каждый участок получает характеристики, которые позволяют однозначно выделить его из других земельных участков и осуществить его качественную и экономическую оценки. Государственный кадастровый учет земельных участков сопровождается присвоением каждому земельному участку кадастрового номера.</a:t>
            </a:r>
          </a:p>
        </p:txBody>
      </p:sp>
    </p:spTree>
    <p:extLst>
      <p:ext uri="{BB962C8B-B14F-4D97-AF65-F5344CB8AC3E}">
        <p14:creationId xmlns:p14="http://schemas.microsoft.com/office/powerpoint/2010/main" val="2150801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Зачем нужен кадастровый номер?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183880" cy="21602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Кадастровый номер необходим для кодировки объекта недвижимости; увязки земельного участка и находящихся на нем объектов недвижимости; увязки объектов недвижимости с определенной территорией, экономической зоной, административным районированием; увязки графической и семантической информации в базе данных</a:t>
            </a:r>
          </a:p>
        </p:txBody>
      </p:sp>
      <p:pic>
        <p:nvPicPr>
          <p:cNvPr id="6148" name="Picture 4" descr="http://www.admkadom.ru/images/kadastroviy-ko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" t="7955" r="5359" b="7585"/>
          <a:stretch/>
        </p:blipFill>
        <p:spPr bwMode="auto">
          <a:xfrm>
            <a:off x="2051720" y="3356992"/>
            <a:ext cx="4944451" cy="256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434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143</TotalTime>
  <Words>403</Words>
  <Application>Microsoft Office PowerPoint</Application>
  <PresentationFormat>Экран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Кадастровое деление территории </vt:lpstr>
      <vt:lpstr>Презентация PowerPoint</vt:lpstr>
      <vt:lpstr>Существуют три основных типа кадастров: </vt:lpstr>
      <vt:lpstr>Регистрационная подсистема земельного кадастра </vt:lpstr>
      <vt:lpstr>Фискальная подсистема земельного кадастра</vt:lpstr>
      <vt:lpstr>Кадастровое дело</vt:lpstr>
      <vt:lpstr>Презентация PowerPoint</vt:lpstr>
      <vt:lpstr>Государственный кадастровый учет земельных участков </vt:lpstr>
      <vt:lpstr>Зачем нужен кадастровый номер?</vt:lpstr>
      <vt:lpstr>Структура кадастрового номера земельного участка</vt:lpstr>
      <vt:lpstr>Структура кадастрового номера земельного участка</vt:lpstr>
      <vt:lpstr>В 2004 г. в Российской Федерации было создано Федеральное агентство кадастра объектов недвижимости, осуществляющее: </vt:lpstr>
      <vt:lpstr>Сроки?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Кадастровое деление территории </dc:title>
  <dc:creator>User</dc:creator>
  <cp:lastModifiedBy>User</cp:lastModifiedBy>
  <cp:revision>11</cp:revision>
  <dcterms:created xsi:type="dcterms:W3CDTF">2020-01-15T10:07:28Z</dcterms:created>
  <dcterms:modified xsi:type="dcterms:W3CDTF">2020-04-01T10:11:46Z</dcterms:modified>
</cp:coreProperties>
</file>