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73" r:id="rId9"/>
    <p:sldId id="275" r:id="rId10"/>
    <p:sldId id="263" r:id="rId11"/>
    <p:sldId id="264" r:id="rId12"/>
    <p:sldId id="265" r:id="rId13"/>
    <p:sldId id="266" r:id="rId14"/>
    <p:sldId id="267" r:id="rId15"/>
    <p:sldId id="269" r:id="rId16"/>
    <p:sldId id="268" r:id="rId17"/>
    <p:sldId id="274" r:id="rId18"/>
    <p:sldId id="272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D1572B5-D51D-44CC-BA42-871C195B0BDE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EF103D5-1D1B-40AF-ACB3-D4ABD7F7310D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72B5-D51D-44CC-BA42-871C195B0BDE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03D5-1D1B-40AF-ACB3-D4ABD7F731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72B5-D51D-44CC-BA42-871C195B0BDE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03D5-1D1B-40AF-ACB3-D4ABD7F731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72B5-D51D-44CC-BA42-871C195B0BDE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03D5-1D1B-40AF-ACB3-D4ABD7F731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72B5-D51D-44CC-BA42-871C195B0BDE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03D5-1D1B-40AF-ACB3-D4ABD7F731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72B5-D51D-44CC-BA42-871C195B0BDE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03D5-1D1B-40AF-ACB3-D4ABD7F7310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72B5-D51D-44CC-BA42-871C195B0BDE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03D5-1D1B-40AF-ACB3-D4ABD7F731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72B5-D51D-44CC-BA42-871C195B0BDE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03D5-1D1B-40AF-ACB3-D4ABD7F731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72B5-D51D-44CC-BA42-871C195B0BDE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03D5-1D1B-40AF-ACB3-D4ABD7F731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72B5-D51D-44CC-BA42-871C195B0BDE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03D5-1D1B-40AF-ACB3-D4ABD7F7310D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72B5-D51D-44CC-BA42-871C195B0BDE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03D5-1D1B-40AF-ACB3-D4ABD7F731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D1572B5-D51D-44CC-BA42-871C195B0BDE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EF103D5-1D1B-40AF-ACB3-D4ABD7F731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1%80%D0%B0%D0%BD%D0%B8%D1%86%D0%B0_(%D0%B7%D0%BD%D0%B0%D1%87%D0%B5%D0%BD%D0%B8%D1%8F)" TargetMode="External"/><Relationship Id="rId2" Type="http://schemas.openxmlformats.org/officeDocument/2006/relationships/hyperlink" Target="https://ru.wikipedia.org/wiki/%D0%97%D0%B5%D0%BC%D0%BD%D0%B0%D1%8F_%D0%BF%D0%BE%D0%B2%D0%B5%D1%80%D1%85%D0%BD%D0%BE%D1%81%D1%82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7%D0%B5%D0%BC%D0%B5%D0%BB%D1%8C%D0%BD%D1%8B%D0%B9_%D1%83%D1%87%D0%B0%D1%81%D1%82%D0%BE%D0%BA#cite_note-2" TargetMode="External"/><Relationship Id="rId5" Type="http://schemas.openxmlformats.org/officeDocument/2006/relationships/hyperlink" Target="https://ru.wikipedia.org/wiki/%D0%97%D0%B5%D0%BC%D0%B5%D0%BB%D1%8C%D0%BD%D1%8B%D0%B9_%D0%BA%D0%BE%D0%B4%D0%B5%D0%BA%D1%81_%D0%A0%D0%BE%D1%81%D1%81%D0%B8%D0%B9%D1%81%D0%BA%D0%BE%D0%B9_%D0%A4%D0%B5%D0%B4%D0%B5%D1%80%D0%B0%D1%86%D0%B8%D0%B8" TargetMode="External"/><Relationship Id="rId4" Type="http://schemas.openxmlformats.org/officeDocument/2006/relationships/hyperlink" Target="https://ru.wikipedia.org/wiki/%D0%97%D0%B5%D0%BC%D0%B5%D0%BB%D1%8C%D0%BD%D1%8B%D0%B9_%D1%83%D1%87%D0%B0%D1%81%D1%82%D0%BE%D0%BA#cite_note-u2000-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5%D0%BE%D1%81%D1%84%D0%B5%D1%80%D0%B0" TargetMode="External"/><Relationship Id="rId2" Type="http://schemas.openxmlformats.org/officeDocument/2006/relationships/hyperlink" Target="https://ru.wikipedia.org/wiki/%D0%97%D0%B5%D0%BC%D0%BB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3%D0%B5%D0%BE%D0%B3%D1%80%D0%B0%D1%84%D0%B8%D1%87%D0%B5%D1%81%D0%BA%D0%B0%D1%8F_%D0%BE%D0%B1%D0%BE%D0%BB%D0%BE%D1%87%D0%BA%D0%B0#cite_note-1" TargetMode="External"/><Relationship Id="rId4" Type="http://schemas.openxmlformats.org/officeDocument/2006/relationships/hyperlink" Target="https://ru.wikipedia.org/wiki/%D0%93%D0%B5%D0%BE%D0%B3%D1%80%D0%B0%D1%84%D0%B8%D1%8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326985/#dst0" TargetMode="External"/><Relationship Id="rId2" Type="http://schemas.openxmlformats.org/officeDocument/2006/relationships/hyperlink" Target="http://www.consultant.ru/document/cons_doc_LAW_33773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nsultant.ru/document/cons_doc_LAW_300859/2f2f19d786e4d18472d3508871a9af6e482ad9ca/#dst100468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326404/49671374c70912c08f5c0318778fbd74888ac8d5/#dst10020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04456" y="33265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Раздел, выдел, объединение, перераспределение земельных участков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78604" y="5517232"/>
            <a:ext cx="3223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Преподаватель 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Кудрявцева Наталья Игоревна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774" y="2313030"/>
            <a:ext cx="3509364" cy="3204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335"/>
            <a:ext cx="4314487" cy="3511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3776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836712"/>
            <a:ext cx="82024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 земельного участка подразумевает утрату статуса единого земельного участка и появления новых двух участков или более собственников, где у каждого участка отдельный собственник. В случае выделения же подразумевается, что один участок просто утрачивает свою часть, где остается прежний собственник, а появляется всего один новый участок. Делимость и неделимость участков определяется их спецификой, отражённой в целевом назначении земли, а оно, в свою очередь, зависит от природных особенностей территории, её ландшафта, плодородия, от возможности использования получающихся при разделе частей в качестве самостоятельных участков, но с сохранением их характеристик, соответствующих исходному назначению земли. Участки, не теряющие своей сущности после их раздела на меньшие территории, относятся к делимым. Образующиеся новые участки соответствуют нормам того целевого назначения, что и исходный участок. Участки, раздел которых может вызвать нарушение режима использования, требующего изменения целевого назначения, являются неделимыми.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6136" y="124185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РАЗДЕЛ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8933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7992888" cy="3508977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dirty="0"/>
              <a:t>Особое положение в задачах раздела занимают земли сельскохозяйственного назначения, среди которых, например, земли, отведённые для ведения крестьянских (фермерских) хозяйств, считаются вообще неделимыми (пункт 1-2 статьи 9 ФЗ "О крестьянском (фермерском) хозяйстве"), а раздел прочих сельхоз земель должен происходить так, чтобы самый малый образуемый участок не был меньше установленных норм. 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654" y="3957599"/>
            <a:ext cx="3749793" cy="2501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124185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РАЗДЕЛ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0662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8096060" cy="5728345"/>
          </a:xfrm>
        </p:spPr>
      </p:pic>
      <p:sp>
        <p:nvSpPr>
          <p:cNvPr id="5" name="TextBox 4"/>
          <p:cNvSpPr txBox="1"/>
          <p:nvPr/>
        </p:nvSpPr>
        <p:spPr>
          <a:xfrm>
            <a:off x="5796136" y="124185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РАЗДЕЛ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1093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889844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Общее </a:t>
            </a:r>
            <a:r>
              <a:rPr lang="ru-RU" dirty="0"/>
              <a:t>правило действующего земельного законодательства – возмездное приобретение физическими и юридическими лицами земельных участков, находящихся в государственной или муниципальной собственности (далее по тексту – «земельные участки», «земли»).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Безвозмездное </a:t>
            </a:r>
            <a:r>
              <a:rPr lang="ru-RU" dirty="0"/>
              <a:t>получение в собственность таких участков является исключением, которое отдельно устанавливается законодательством. 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6136" y="124185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ВЫДЕЛ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068" y="2708920"/>
            <a:ext cx="5796136" cy="39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52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6777317" cy="3508977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ru-RU" dirty="0" smtClean="0"/>
              <a:t>    Объединение </a:t>
            </a:r>
            <a:r>
              <a:rPr lang="ru-RU" dirty="0"/>
              <a:t>земельного участка - это один из способов образования земельных участков, закрепленных в пункте 1 статьи 11.2 Земельного кодекса Российской Федерации (ЗК РФ).  </a:t>
            </a:r>
            <a:endParaRPr lang="ru-RU" dirty="0" smtClean="0"/>
          </a:p>
          <a:p>
            <a:pPr marL="68580" indent="0">
              <a:buNone/>
            </a:pPr>
            <a:r>
              <a:rPr lang="ru-RU" dirty="0"/>
              <a:t> </a:t>
            </a:r>
            <a:r>
              <a:rPr lang="ru-RU" dirty="0" smtClean="0"/>
              <a:t>  При </a:t>
            </a:r>
            <a:r>
              <a:rPr lang="ru-RU" dirty="0"/>
              <a:t>объединении земельных участков у собственника возникает право собственности на образуемый земельный участок, а в случае, если исходные земельные участки принадлежат на праве собственности разным лицам, то у этих собственников возникает право общей собственности. 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36096" y="108885"/>
            <a:ext cx="18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ОБЪЕДИНЕНИЕ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923121"/>
            <a:ext cx="5904656" cy="2482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002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8057009" cy="5696557"/>
          </a:xfrm>
        </p:spPr>
      </p:pic>
      <p:sp>
        <p:nvSpPr>
          <p:cNvPr id="5" name="TextBox 4"/>
          <p:cNvSpPr txBox="1"/>
          <p:nvPr/>
        </p:nvSpPr>
        <p:spPr>
          <a:xfrm>
            <a:off x="5436096" y="108885"/>
            <a:ext cx="18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ОБЪЕДИНЕНИЕ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6892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836712"/>
            <a:ext cx="7920880" cy="2376264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ru-RU" dirty="0"/>
              <a:t>Перераспределение земельных участков – это комплекс кадастровых работ по изменению границ и конфигурации смежных земельных участков, фактически это сведение ряда действий таких как раздел и объединение в одно </a:t>
            </a:r>
            <a:r>
              <a:rPr lang="ru-RU" dirty="0" smtClean="0"/>
              <a:t>–перераспределение.</a:t>
            </a: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.</a:t>
            </a:r>
            <a:r>
              <a:rPr lang="ru-RU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8064" y="60160"/>
            <a:ext cx="267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ПЕРЕРАСПРЕДЕЛЕНИЕ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2" b="19868"/>
          <a:stretch/>
        </p:blipFill>
        <p:spPr>
          <a:xfrm>
            <a:off x="683568" y="2708920"/>
            <a:ext cx="7800989" cy="349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0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46"/>
            <a:ext cx="9122307" cy="687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76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7992888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/>
              <a:t>Уточнение местоположения границ земельного участка – это вид кадастровых работ, предназначенный для определения координат поворотных точек участка, в соответствии с чем устанавливается: местоположение ЗУ в окружающем контексте; его точная площадь; конфигурация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96136" y="108885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УТОЧНЕНИЕ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362" y="3284984"/>
            <a:ext cx="4153058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77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6136" y="108885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УТОЧНЕНИЕ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7654992" cy="541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2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7560840" cy="3508977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b="1" dirty="0" err="1"/>
              <a:t>Земе́льный</a:t>
            </a:r>
            <a:r>
              <a:rPr lang="ru-RU" b="1" dirty="0"/>
              <a:t> </a:t>
            </a:r>
            <a:r>
              <a:rPr lang="ru-RU" b="1" dirty="0" err="1"/>
              <a:t>уча́сток</a:t>
            </a:r>
            <a:r>
              <a:rPr lang="ru-RU" dirty="0"/>
              <a:t> — часть </a:t>
            </a:r>
            <a:r>
              <a:rPr lang="ru-RU" dirty="0">
                <a:hlinkClick r:id="rId2" tooltip="Земная поверхность"/>
              </a:rPr>
              <a:t>земной поверхности</a:t>
            </a:r>
            <a:r>
              <a:rPr lang="ru-RU" dirty="0"/>
              <a:t>, имеющая фиксированную </a:t>
            </a:r>
            <a:r>
              <a:rPr lang="ru-RU" dirty="0" smtClean="0">
                <a:hlinkClick r:id="rId3" tooltip="Граница (значения)"/>
              </a:rPr>
              <a:t>границу</a:t>
            </a:r>
            <a:r>
              <a:rPr lang="ru-RU" baseline="30000" dirty="0"/>
              <a:t>.</a:t>
            </a:r>
            <a:endParaRPr lang="ru-RU" dirty="0"/>
          </a:p>
          <a:p>
            <a:pPr marL="68580" indent="0">
              <a:buNone/>
            </a:pPr>
            <a:r>
              <a:rPr lang="ru-RU" dirty="0"/>
              <a:t>Площадь, местоположение, правовой статус и другие характеристики участка отражаются в государственном кадастре недвижимости</a:t>
            </a:r>
            <a:r>
              <a:rPr lang="ru-RU" baseline="30000" dirty="0">
                <a:hlinkClick r:id="rId4"/>
              </a:rPr>
              <a:t>[1]</a:t>
            </a:r>
            <a:r>
              <a:rPr lang="ru-RU" dirty="0"/>
              <a:t>. Правовой статус участка определяет форму законного владения, его целевое назначение и разрешенное </a:t>
            </a:r>
            <a:r>
              <a:rPr lang="ru-RU" dirty="0" smtClean="0"/>
              <a:t>использование</a:t>
            </a:r>
            <a:r>
              <a:rPr lang="ru-RU" baseline="30000" dirty="0" smtClean="0"/>
              <a:t>..</a:t>
            </a:r>
          </a:p>
          <a:p>
            <a:pPr marL="68580" indent="0">
              <a:buNone/>
            </a:pPr>
            <a:r>
              <a:rPr lang="ru-RU" dirty="0" smtClean="0"/>
              <a:t>Согласно</a:t>
            </a:r>
            <a:r>
              <a:rPr lang="ru-RU" dirty="0"/>
              <a:t> </a:t>
            </a:r>
            <a:r>
              <a:rPr lang="ru-RU" dirty="0">
                <a:hlinkClick r:id="rId5" tooltip="Земельный кодекс Российской Федерации"/>
              </a:rPr>
              <a:t>Земельному кодексу России</a:t>
            </a:r>
            <a:r>
              <a:rPr lang="ru-RU" dirty="0"/>
              <a:t>, границы участка должны быть определены в соответствии с федеральными законами</a:t>
            </a:r>
            <a:r>
              <a:rPr lang="ru-RU" baseline="30000" dirty="0">
                <a:hlinkClick r:id="rId6"/>
              </a:rPr>
              <a:t>[2]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08104" y="14799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ВИКИПЕДИЯ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8463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429000"/>
            <a:ext cx="6777317" cy="1825428"/>
          </a:xfrm>
        </p:spPr>
        <p:txBody>
          <a:bodyPr>
            <a:normAutofit/>
          </a:bodyPr>
          <a:lstStyle/>
          <a:p>
            <a:r>
              <a:rPr lang="ru-RU" sz="1800" b="1" dirty="0" err="1"/>
              <a:t>Грани́ца</a:t>
            </a:r>
            <a:r>
              <a:rPr lang="ru-RU" sz="1800" dirty="0"/>
              <a:t> — это реальная или воображаемая линия в пространстве или во времени, отделяющая один объект (тело, процесс или состояние) от другого; одна и та же определённость, разделяющая два «нечто».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8104" y="14799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ВИКИПЕДИЯ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268760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Географи́ческая</a:t>
            </a:r>
            <a:r>
              <a:rPr lang="ru-RU" b="1" dirty="0"/>
              <a:t> </a:t>
            </a:r>
            <a:r>
              <a:rPr lang="ru-RU" b="1" dirty="0" err="1"/>
              <a:t>оболо́чка</a:t>
            </a:r>
            <a:r>
              <a:rPr lang="ru-RU" dirty="0"/>
              <a:t> — комплексная внешняя оболочка </a:t>
            </a:r>
            <a:r>
              <a:rPr lang="ru-RU" dirty="0">
                <a:hlinkClick r:id="rId2" tooltip="Земля"/>
              </a:rPr>
              <a:t>Земли</a:t>
            </a:r>
            <a:r>
              <a:rPr lang="ru-RU" dirty="0"/>
              <a:t> (объединение поверхностных </a:t>
            </a:r>
            <a:r>
              <a:rPr lang="ru-RU" dirty="0">
                <a:hlinkClick r:id="rId3" tooltip="Геосфера"/>
              </a:rPr>
              <a:t>геосфер</a:t>
            </a:r>
            <a:r>
              <a:rPr lang="ru-RU" dirty="0"/>
              <a:t>), одно из глобальных и системных понятий в </a:t>
            </a:r>
            <a:r>
              <a:rPr lang="ru-RU" dirty="0">
                <a:hlinkClick r:id="rId4" tooltip="География"/>
              </a:rPr>
              <a:t>географии</a:t>
            </a:r>
            <a:r>
              <a:rPr lang="ru-RU" dirty="0"/>
              <a:t>. Ге­не­ти­че­ски и функ­цио­наль­но це­ло­ст­ная обо­лоч­ка Зем­ли, ох­ва­ты­ваю­щая ниж­ние слои ат­мо­сфе­ры, верх­ние тол­щи зем­ной ко­ры, гид­ро­сфе­ру и био­сфе­ру</a:t>
            </a:r>
            <a:r>
              <a:rPr lang="ru-RU" baseline="30000" dirty="0">
                <a:hlinkClick r:id="rId5"/>
              </a:rPr>
              <a:t>[1]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6208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83568" y="689246"/>
            <a:ext cx="7704856" cy="10194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  <a:hlinkClick r:id="rId2"/>
              </a:rPr>
              <a:t>"Земельный кодекс Российской Федерации»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  <a:hlinkClick r:id="rId2"/>
              </a:rPr>
              <a:t> от 25.10.2001 N 136-ФЗ (ред. от 02.08.2019)</a:t>
            </a:r>
            <a:endParaRPr kumimoji="0" lang="ru-RU" sz="2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5381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ЗК РФ Статья 11.2. Образование земельных участков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397675"/>
            <a:ext cx="8244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Земельные участки образуются при разделе, объединении, перераспределении земельных участков или выделе из земельных участков, а также из земель, находящихся в государственной или муниципальной собственности.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598004"/>
            <a:ext cx="8460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2. Земельные участки, из которых при разделе, объединении, перераспределении образуются земельные участки (исходные земельные участки), прекращают свое существование с даты государственной регистрации права собственности и иных вещных прав на все образуемые из них земельные участки (далее также - образуемые земельные участки) в порядке, установленном Федеральным </a:t>
            </a:r>
            <a:r>
              <a:rPr lang="ru-RU" dirty="0">
                <a:hlinkClick r:id="rId3"/>
              </a:rPr>
              <a:t>законом</a:t>
            </a:r>
            <a:r>
              <a:rPr lang="ru-RU" dirty="0"/>
              <a:t> от 13 июля 2015 года N 218-ФЗ "О государственной регистрации недвижимости"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4884195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3. Целевым назначением и разрешенным использованием образуемых земельных участков признаются целевое назначение и разрешенное использование земельных участков, из которых при разделе, объединении, перераспределении или выделе образуются земельные участки, за исключением случаев, установленных федеральными </a:t>
            </a:r>
            <a:r>
              <a:rPr lang="ru-RU" dirty="0">
                <a:hlinkClick r:id="rId4"/>
              </a:rPr>
              <a:t>законами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450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4903" y="836712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4. Образование земельных участков допускается при наличии в письменной форме согласия землепользователей, землевладельцев, арендаторов, залогодержателей исходных земельных участков.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4903" y="1988840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5. Образование земельных участков из земельных участков, находящихся в частной собственности и принадлежащих нескольким собственникам, осуществляется по соглашению между ними об образовании земельного участка, за исключением выдела земельных участков в счет доли в праве общей собственности на земельные участки из земель сельскохозяйственного назначения в порядке, предусмотренном Федеральным </a:t>
            </a:r>
            <a:r>
              <a:rPr lang="ru-RU" dirty="0">
                <a:hlinkClick r:id="rId2"/>
              </a:rPr>
              <a:t>законом</a:t>
            </a:r>
            <a:r>
              <a:rPr lang="ru-RU" dirty="0"/>
              <a:t> от 24 июля 2002 года N 101-ФЗ "Об обороте земель сельскохозяйственного назначения" (далее - Федеральный закон "Об обороте земель сельскохозяйственного назначения").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5381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ЗК РФ Статья 11.2. Образование земельных участков</a:t>
            </a:r>
          </a:p>
        </p:txBody>
      </p:sp>
    </p:spTree>
    <p:extLst>
      <p:ext uri="{BB962C8B-B14F-4D97-AF65-F5344CB8AC3E}">
        <p14:creationId xmlns:p14="http://schemas.microsoft.com/office/powerpoint/2010/main" val="168480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07259" y="908720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6. Утратил силу с 1 апреля 2015 года. - Федеральный закон от 31.12.2014 N 499-ФЗ.</a:t>
            </a:r>
          </a:p>
          <a:p>
            <a:r>
              <a:rPr lang="ru-RU" dirty="0" smtClean="0"/>
              <a:t>(см. текст в предыдущей редакции)</a:t>
            </a:r>
          </a:p>
          <a:p>
            <a:r>
              <a:rPr lang="ru-RU" dirty="0" smtClean="0"/>
              <a:t>7. Образование земельных участков из земельных участков, находящихся в границах застроенной территории, в отношении которой в соответствии с Градостроительным кодексом Российской Федерации принято решение о ее развитии и заключен договор о развитии застроенной территории, осуществляется лицом, с которым заключен такой договор, в соответствии с документацией по планировке территории, утвержденной в порядке, установленном законодательством о градостроительной деятельности.</a:t>
            </a:r>
          </a:p>
          <a:p>
            <a:r>
              <a:rPr lang="ru-RU" dirty="0" smtClean="0"/>
              <a:t>8. Споры об образовании земельных участков рассматриваются в судебном порядке.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5381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ЗК РФ Статья 11.2. Образование земельных участков</a:t>
            </a:r>
          </a:p>
        </p:txBody>
      </p:sp>
    </p:spTree>
    <p:extLst>
      <p:ext uri="{BB962C8B-B14F-4D97-AF65-F5344CB8AC3E}">
        <p14:creationId xmlns:p14="http://schemas.microsoft.com/office/powerpoint/2010/main" val="324452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889844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Многие земельные участки могут находиться на совместной собственности, но случается так, что общие собственники хотели бы разделить этот участок и иметь свой собственный участок на единоличном праве собственности.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2090173"/>
            <a:ext cx="6271329" cy="42296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2040" y="147990"/>
            <a:ext cx="272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ЗЕМЕЛЬНЫЙ УЧАСТОК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9448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846970" cy="5885228"/>
          </a:xfrm>
        </p:spPr>
      </p:pic>
      <p:sp>
        <p:nvSpPr>
          <p:cNvPr id="7" name="TextBox 6"/>
          <p:cNvSpPr txBox="1"/>
          <p:nvPr/>
        </p:nvSpPr>
        <p:spPr>
          <a:xfrm>
            <a:off x="4932040" y="147990"/>
            <a:ext cx="272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ЗЕМЕЛЬНЫЙ УЧАСТОК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5280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052737"/>
            <a:ext cx="8208913" cy="4617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0" y="147990"/>
            <a:ext cx="272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ЗЕМЕЛЬНЫЙ УЧАСТОК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14609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88</TotalTime>
  <Words>740</Words>
  <Application>Microsoft Office PowerPoint</Application>
  <PresentationFormat>Экран (4:3)</PresentationFormat>
  <Paragraphs>46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2019-09-25T11:16:18Z</dcterms:created>
  <dcterms:modified xsi:type="dcterms:W3CDTF">2019-09-26T05:48:54Z</dcterms:modified>
</cp:coreProperties>
</file>