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A91-347F-4E40-8358-9C6052071EF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DD-795E-4748-B833-3E28FF19D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A91-347F-4E40-8358-9C6052071EF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DD-795E-4748-B833-3E28FF19D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A91-347F-4E40-8358-9C6052071EF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DD-795E-4748-B833-3E28FF19D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A91-347F-4E40-8358-9C6052071EF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DD-795E-4748-B833-3E28FF19D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A91-347F-4E40-8358-9C6052071EF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DD-795E-4748-B833-3E28FF19D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A91-347F-4E40-8358-9C6052071EF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DD-795E-4748-B833-3E28FF19D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A91-347F-4E40-8358-9C6052071EF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DD-795E-4748-B833-3E28FF19D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A91-347F-4E40-8358-9C6052071EF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DD-795E-4748-B833-3E28FF19D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A91-347F-4E40-8358-9C6052071EF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DD-795E-4748-B833-3E28FF19D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A91-347F-4E40-8358-9C6052071EF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7ADD-795E-4748-B833-3E28FF19DD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A91-347F-4E40-8358-9C6052071EF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17ADD-795E-4748-B833-3E28FF19DD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417ADD-795E-4748-B833-3E28FF19DD3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D14DA91-347F-4E40-8358-9C6052071EF0}" type="datetimeFigureOut">
              <a:rPr lang="ru-RU" smtClean="0"/>
              <a:t>18.02.2020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543800" cy="2593975"/>
          </a:xfrm>
        </p:spPr>
        <p:txBody>
          <a:bodyPr/>
          <a:lstStyle/>
          <a:p>
            <a:r>
              <a:rPr lang="ru-RU" sz="4000" dirty="0"/>
              <a:t>Технико-экономические показатели застройки микрорайонов и жилых районов. Виды плотности застройки, закономерности их изменения.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7774632" cy="3312368"/>
          </a:xfrm>
        </p:spPr>
        <p:txBody>
          <a:bodyPr>
            <a:normAutofit/>
          </a:bodyPr>
          <a:lstStyle/>
          <a:p>
            <a:r>
              <a:rPr lang="ru-RU" dirty="0"/>
              <a:t>ПМ 04. Информационные системы обеспечения градостроительной деятельности</a:t>
            </a:r>
          </a:p>
          <a:p>
            <a:r>
              <a:rPr lang="ru-RU" dirty="0"/>
              <a:t>МДК 04.01 Тема 4.4 «Подготовка информационного обеспечения инженерной и транспортной</a:t>
            </a:r>
          </a:p>
          <a:p>
            <a:r>
              <a:rPr lang="ru-RU" dirty="0"/>
              <a:t>застроенной территории поселения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Преподаватель Кудрявцева Наталья Игоревна</a:t>
            </a:r>
          </a:p>
          <a:p>
            <a:endParaRPr lang="ru-RU" dirty="0"/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0739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Строительный объем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260848"/>
          </a:xfrm>
        </p:spPr>
        <p:txBody>
          <a:bodyPr/>
          <a:lstStyle/>
          <a:p>
            <a:pPr algn="ctr"/>
            <a:r>
              <a:rPr lang="ru-RU" b="1" u="sng" dirty="0"/>
              <a:t>Строительный объем, м</a:t>
            </a:r>
            <a:r>
              <a:rPr lang="ru-RU" b="1" u="sng" baseline="30000" dirty="0"/>
              <a:t>3</a:t>
            </a:r>
            <a:r>
              <a:rPr lang="ru-RU" u="sng" dirty="0"/>
              <a:t>наземной части общественных зданий с чердачным перекрытием - произведение площади горизонтального сечения, взятой по внешнему обмеру здания на уровне первого этажа выше цоколя, на полную высоту здания, измеренную от уровня первого этажа до верха засыпки чердачного перекрытия.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105639" cy="307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12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56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Плотность застройки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u="sng" dirty="0"/>
              <a:t>Плотность застройки, П</a:t>
            </a:r>
            <a:r>
              <a:rPr lang="ru-RU" u="sng" dirty="0"/>
              <a:t> - показатель, отражающий соотношение застроенных и незастроенных площадей на жилой территории.</a:t>
            </a:r>
            <a:endParaRPr lang="ru-RU" dirty="0"/>
          </a:p>
          <a:p>
            <a:pPr algn="ctr"/>
            <a:r>
              <a:rPr lang="ru-RU" u="sng" dirty="0"/>
              <a:t>При разработке проектов плотность рассчитывается по формуле</a:t>
            </a:r>
            <a:endParaRPr lang="ru-RU" dirty="0"/>
          </a:p>
          <a:p>
            <a:pPr algn="ctr"/>
            <a:r>
              <a:rPr lang="ru-RU" b="1" u="sng" dirty="0"/>
              <a:t>П = 100 С /Т</a:t>
            </a:r>
            <a:r>
              <a:rPr lang="ru-RU" b="1" u="sng" baseline="-25000" dirty="0"/>
              <a:t> ж</a:t>
            </a:r>
            <a:r>
              <a:rPr lang="ru-RU" u="sng" dirty="0"/>
              <a:t>, где</a:t>
            </a:r>
            <a:endParaRPr lang="ru-RU" dirty="0"/>
          </a:p>
          <a:p>
            <a:pPr algn="ctr"/>
            <a:r>
              <a:rPr lang="ru-RU" b="1" u="sng" dirty="0"/>
              <a:t>П</a:t>
            </a:r>
            <a:r>
              <a:rPr lang="ru-RU" u="sng" dirty="0"/>
              <a:t> - плотность застройки жилой территории, умноженная на 100%</a:t>
            </a:r>
            <a:endParaRPr lang="ru-RU" dirty="0"/>
          </a:p>
          <a:p>
            <a:pPr algn="ctr"/>
            <a:r>
              <a:rPr lang="ru-RU" b="1" u="sng" dirty="0"/>
              <a:t>С</a:t>
            </a:r>
            <a:r>
              <a:rPr lang="ru-RU" u="sng" dirty="0"/>
              <a:t> - суммарная площадь под застройкой жилыми зданиями</a:t>
            </a:r>
            <a:endParaRPr lang="ru-RU" dirty="0"/>
          </a:p>
          <a:p>
            <a:pPr algn="ctr"/>
            <a:r>
              <a:rPr lang="ru-RU" b="1" u="sng" dirty="0"/>
              <a:t>Т</a:t>
            </a:r>
            <a:r>
              <a:rPr lang="ru-RU" b="1" u="sng" baseline="-25000" dirty="0"/>
              <a:t> ж</a:t>
            </a:r>
            <a:r>
              <a:rPr lang="ru-RU" u="sng" dirty="0"/>
              <a:t> - жилая площадь.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143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738708" cy="688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25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20000" cy="1143000"/>
          </a:xfrm>
        </p:spPr>
        <p:txBody>
          <a:bodyPr/>
          <a:lstStyle/>
          <a:p>
            <a:r>
              <a:rPr lang="ru-RU" sz="3600" dirty="0"/>
              <a:t>Плотность жилого фонда нетто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u="sng" dirty="0"/>
              <a:t>Плотность жилого фонда нетто</a:t>
            </a:r>
            <a:r>
              <a:rPr lang="ru-RU" u="sng" dirty="0"/>
              <a:t> - количество общей площади, приходящейся на 1га жилой территории:</a:t>
            </a:r>
            <a:endParaRPr lang="ru-RU" dirty="0"/>
          </a:p>
          <a:p>
            <a:pPr algn="ctr"/>
            <a:r>
              <a:rPr lang="ru-RU" b="1" u="sng" dirty="0" err="1"/>
              <a:t>s</a:t>
            </a:r>
            <a:r>
              <a:rPr lang="ru-RU" b="1" u="sng" baseline="-25000" dirty="0" err="1"/>
              <a:t>нетто</a:t>
            </a:r>
            <a:r>
              <a:rPr lang="ru-RU" b="1" u="sng" dirty="0"/>
              <a:t> = О / </a:t>
            </a:r>
            <a:r>
              <a:rPr lang="ru-RU" b="1" u="sng" dirty="0" err="1"/>
              <a:t>Т</a:t>
            </a:r>
            <a:r>
              <a:rPr lang="ru-RU" b="1" u="sng" baseline="-25000" dirty="0" err="1"/>
              <a:t>ж</a:t>
            </a:r>
            <a:r>
              <a:rPr lang="ru-RU" u="sng" dirty="0"/>
              <a:t> где</a:t>
            </a:r>
            <a:endParaRPr lang="ru-RU" dirty="0"/>
          </a:p>
          <a:p>
            <a:pPr algn="ctr"/>
            <a:r>
              <a:rPr lang="ru-RU" b="1" u="sng" dirty="0" err="1"/>
              <a:t>s</a:t>
            </a:r>
            <a:r>
              <a:rPr lang="ru-RU" b="1" u="sng" baseline="-25000" dirty="0" err="1"/>
              <a:t>нетто</a:t>
            </a:r>
            <a:r>
              <a:rPr lang="ru-RU" b="1" u="sng" baseline="-25000" dirty="0"/>
              <a:t> </a:t>
            </a:r>
            <a:r>
              <a:rPr lang="ru-RU" u="sng" dirty="0"/>
              <a:t>- плотность жилого фонда нетто, </a:t>
            </a:r>
            <a:r>
              <a:rPr lang="ru-RU" u="sng" dirty="0" err="1"/>
              <a:t>кв.м</a:t>
            </a:r>
            <a:r>
              <a:rPr lang="ru-RU" u="sng" dirty="0"/>
              <a:t> общей площади на 1га</a:t>
            </a:r>
            <a:endParaRPr lang="ru-RU" dirty="0"/>
          </a:p>
          <a:p>
            <a:pPr algn="ctr"/>
            <a:r>
              <a:rPr lang="ru-RU" b="1" u="sng" dirty="0"/>
              <a:t>О</a:t>
            </a:r>
            <a:r>
              <a:rPr lang="ru-RU" u="sng" dirty="0"/>
              <a:t> - общая площадь жилых зданий, </a:t>
            </a:r>
            <a:r>
              <a:rPr lang="ru-RU" u="sng" dirty="0" err="1"/>
              <a:t>кв.м</a:t>
            </a:r>
            <a:endParaRPr lang="ru-RU" dirty="0"/>
          </a:p>
          <a:p>
            <a:pPr algn="ctr"/>
            <a:r>
              <a:rPr lang="ru-RU" b="1" u="sng" dirty="0" err="1"/>
              <a:t>Т</a:t>
            </a:r>
            <a:r>
              <a:rPr lang="ru-RU" b="1" u="sng" baseline="-25000" dirty="0" err="1"/>
              <a:t>ж</a:t>
            </a:r>
            <a:r>
              <a:rPr lang="ru-RU" u="sng" dirty="0"/>
              <a:t> - жилая территория, га</a:t>
            </a:r>
            <a:endParaRPr lang="ru-RU" dirty="0"/>
          </a:p>
          <a:p>
            <a:pPr marL="114300" indent="0" algn="ctr">
              <a:buNone/>
            </a:pPr>
            <a:endParaRPr lang="ru-RU" dirty="0" smtClean="0"/>
          </a:p>
          <a:p>
            <a:pPr marL="114300" indent="0" algn="ctr">
              <a:buNone/>
            </a:pPr>
            <a:r>
              <a:rPr lang="ru-RU" b="1" dirty="0"/>
              <a:t>При необходимости допустимая плотность жилого фонда нетто может быть вычислена по формуле</a:t>
            </a:r>
          </a:p>
          <a:p>
            <a:pPr algn="ctr"/>
            <a:r>
              <a:rPr lang="ru-RU" b="1" u="sng" dirty="0" err="1"/>
              <a:t>s</a:t>
            </a:r>
            <a:r>
              <a:rPr lang="ru-RU" b="1" u="sng" baseline="-25000" dirty="0" err="1"/>
              <a:t>нетто</a:t>
            </a:r>
            <a:r>
              <a:rPr lang="ru-RU" b="1" u="sng" dirty="0"/>
              <a:t> = (10</a:t>
            </a:r>
            <a:r>
              <a:rPr lang="ru-RU" b="1" u="sng" baseline="30000" dirty="0"/>
              <a:t>4</a:t>
            </a:r>
            <a:r>
              <a:rPr lang="ru-RU" b="1" u="sng" dirty="0"/>
              <a:t>n ) / S</a:t>
            </a:r>
            <a:r>
              <a:rPr lang="ru-RU" b="1" u="sng" baseline="-25000" dirty="0"/>
              <a:t> ж</a:t>
            </a:r>
            <a:r>
              <a:rPr lang="ru-RU" u="sng" dirty="0"/>
              <a:t> где</a:t>
            </a:r>
            <a:endParaRPr lang="ru-RU" dirty="0"/>
          </a:p>
          <a:p>
            <a:pPr algn="ctr"/>
            <a:r>
              <a:rPr lang="ru-RU" b="1" u="sng" dirty="0"/>
              <a:t>n</a:t>
            </a:r>
            <a:r>
              <a:rPr lang="ru-RU" u="sng" dirty="0"/>
              <a:t> -норма жилищной обеспеченности, </a:t>
            </a:r>
            <a:r>
              <a:rPr lang="ru-RU" u="sng" dirty="0" err="1"/>
              <a:t>кв.м</a:t>
            </a:r>
            <a:r>
              <a:rPr lang="ru-RU" u="sng" dirty="0"/>
              <a:t> общей пл. /чел.;</a:t>
            </a:r>
            <a:endParaRPr lang="ru-RU" dirty="0"/>
          </a:p>
          <a:p>
            <a:pPr algn="ctr"/>
            <a:r>
              <a:rPr lang="ru-RU" b="1" u="sng" dirty="0"/>
              <a:t>S</a:t>
            </a:r>
            <a:r>
              <a:rPr lang="ru-RU" b="1" u="sng" baseline="-25000" dirty="0"/>
              <a:t> ж</a:t>
            </a:r>
            <a:r>
              <a:rPr lang="ru-RU" u="sng" dirty="0"/>
              <a:t> --удельный размер жилой территории, </a:t>
            </a:r>
            <a:r>
              <a:rPr lang="ru-RU" u="sng" dirty="0" err="1"/>
              <a:t>кв.м</a:t>
            </a:r>
            <a:r>
              <a:rPr lang="ru-RU" u="sng" dirty="0"/>
              <a:t> на чел.;</a:t>
            </a:r>
            <a:endParaRPr lang="ru-RU" dirty="0"/>
          </a:p>
          <a:p>
            <a:pPr marL="11430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29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620000" cy="6264696"/>
          </a:xfrm>
        </p:spPr>
        <p:txBody>
          <a:bodyPr/>
          <a:lstStyle/>
          <a:p>
            <a:pPr marL="114300" indent="0" algn="ctr">
              <a:buNone/>
            </a:pPr>
            <a:r>
              <a:rPr lang="ru-RU" dirty="0"/>
              <a:t>Площадь жилой территории на одного человека должна быть такой, чтобы обеспечить комфортные условия для отдыха на придомовых озелененных территориях, нормальный подход и проезд к домам, а также выполнение бытовых функций (сушка белья, чистка ковров, временное хранение автомобилей</a:t>
            </a:r>
            <a:r>
              <a:rPr lang="ru-RU" dirty="0" smtClean="0"/>
              <a:t>).</a:t>
            </a:r>
          </a:p>
          <a:p>
            <a:pPr marL="114300" indent="0">
              <a:buNone/>
            </a:pPr>
            <a:endParaRPr lang="ru-RU" dirty="0"/>
          </a:p>
          <a:p>
            <a:pPr algn="ctr"/>
            <a:r>
              <a:rPr lang="ru-RU" b="1" u="sng" dirty="0" err="1"/>
              <a:t>s</a:t>
            </a:r>
            <a:r>
              <a:rPr lang="ru-RU" b="1" u="sng" baseline="-25000" dirty="0" err="1"/>
              <a:t>нетто</a:t>
            </a:r>
            <a:r>
              <a:rPr lang="ru-RU" b="1" u="sng" dirty="0"/>
              <a:t> = 10</a:t>
            </a:r>
            <a:r>
              <a:rPr lang="ru-RU" b="1" u="sng" baseline="30000" dirty="0"/>
              <a:t>2</a:t>
            </a:r>
            <a:r>
              <a:rPr lang="ru-RU" b="1" u="sng" dirty="0"/>
              <a:t> П b</a:t>
            </a:r>
            <a:r>
              <a:rPr lang="ru-RU" u="sng" dirty="0"/>
              <a:t> где</a:t>
            </a:r>
            <a:endParaRPr lang="ru-RU" dirty="0"/>
          </a:p>
          <a:p>
            <a:pPr algn="ctr"/>
            <a:r>
              <a:rPr lang="ru-RU" b="1" u="sng" dirty="0"/>
              <a:t>П</a:t>
            </a:r>
            <a:r>
              <a:rPr lang="ru-RU" u="sng" dirty="0"/>
              <a:t> - плотность застройки,%</a:t>
            </a:r>
            <a:endParaRPr lang="ru-RU" dirty="0"/>
          </a:p>
          <a:p>
            <a:pPr algn="ctr"/>
            <a:r>
              <a:rPr lang="ru-RU" b="1" u="sng" dirty="0"/>
              <a:t>b</a:t>
            </a:r>
            <a:r>
              <a:rPr lang="ru-RU" u="sng" dirty="0"/>
              <a:t> - выход общей площади всех этажей на 1 кв. м площади застройки дома, </a:t>
            </a:r>
            <a:r>
              <a:rPr lang="ru-RU" u="sng" dirty="0" err="1"/>
              <a:t>кв.м</a:t>
            </a:r>
            <a:endParaRPr lang="ru-RU" dirty="0"/>
          </a:p>
          <a:p>
            <a:pPr algn="ctr"/>
            <a:r>
              <a:rPr lang="ru-RU" u="sng" dirty="0"/>
              <a:t>(b =К</a:t>
            </a:r>
            <a:r>
              <a:rPr lang="ru-RU" u="sng" baseline="-25000" dirty="0"/>
              <a:t>3</a:t>
            </a:r>
            <a:r>
              <a:rPr lang="ru-RU" u="sng" dirty="0"/>
              <a:t> Э );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49243"/>
            <a:ext cx="6480719" cy="185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13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Плотность жилого фонда микрорайона брутто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u="sng" dirty="0"/>
              <a:t>Плотность жилого фонда микрорайона брутто</a:t>
            </a:r>
            <a:r>
              <a:rPr lang="ru-RU" u="sng" dirty="0"/>
              <a:t> - количество общей площади, приходящейся на 1 га территории микрорайона. Она рассчитывается по формуле</a:t>
            </a:r>
            <a:endParaRPr lang="ru-RU" dirty="0"/>
          </a:p>
          <a:p>
            <a:pPr algn="ctr"/>
            <a:r>
              <a:rPr lang="ru-RU" b="1" u="sng" dirty="0" err="1"/>
              <a:t>s</a:t>
            </a:r>
            <a:r>
              <a:rPr lang="ru-RU" b="1" u="sng" baseline="30000" dirty="0" err="1"/>
              <a:t>м</a:t>
            </a:r>
            <a:r>
              <a:rPr lang="ru-RU" b="1" u="sng" baseline="-25000" dirty="0" err="1"/>
              <a:t>брутто</a:t>
            </a:r>
            <a:r>
              <a:rPr lang="ru-RU" b="1" u="sng" dirty="0"/>
              <a:t> = О /</a:t>
            </a:r>
            <a:r>
              <a:rPr lang="ru-RU" b="1" u="sng" dirty="0" err="1"/>
              <a:t>Т</a:t>
            </a:r>
            <a:r>
              <a:rPr lang="ru-RU" b="1" u="sng" baseline="-25000" dirty="0" err="1"/>
              <a:t>м</a:t>
            </a:r>
            <a:r>
              <a:rPr lang="ru-RU" u="sng" dirty="0"/>
              <a:t> где</a:t>
            </a:r>
            <a:endParaRPr lang="ru-RU" dirty="0"/>
          </a:p>
          <a:p>
            <a:pPr algn="ctr"/>
            <a:r>
              <a:rPr lang="ru-RU" b="1" u="sng" dirty="0" err="1"/>
              <a:t>s</a:t>
            </a:r>
            <a:r>
              <a:rPr lang="ru-RU" b="1" u="sng" baseline="30000" dirty="0" err="1"/>
              <a:t>м</a:t>
            </a:r>
            <a:r>
              <a:rPr lang="ru-RU" u="sng" baseline="-25000" dirty="0" err="1"/>
              <a:t>брутто</a:t>
            </a:r>
            <a:r>
              <a:rPr lang="ru-RU" u="sng" dirty="0"/>
              <a:t> - плотность жилого фонда микрорайона брутто, </a:t>
            </a:r>
            <a:r>
              <a:rPr lang="ru-RU" u="sng" dirty="0" err="1"/>
              <a:t>кв.м</a:t>
            </a:r>
            <a:r>
              <a:rPr lang="ru-RU" u="sng" dirty="0"/>
              <a:t> пл. /га;</a:t>
            </a:r>
            <a:endParaRPr lang="ru-RU" dirty="0"/>
          </a:p>
          <a:p>
            <a:pPr algn="ctr"/>
            <a:r>
              <a:rPr lang="ru-RU" b="1" u="sng" dirty="0"/>
              <a:t>О</a:t>
            </a:r>
            <a:r>
              <a:rPr lang="ru-RU" u="sng" dirty="0"/>
              <a:t> - общая площадь жилых зданий, </a:t>
            </a:r>
            <a:r>
              <a:rPr lang="ru-RU" u="sng" dirty="0" err="1"/>
              <a:t>кв.м</a:t>
            </a:r>
            <a:r>
              <a:rPr lang="ru-RU" u="sng" dirty="0"/>
              <a:t>;</a:t>
            </a:r>
            <a:endParaRPr lang="ru-RU" dirty="0"/>
          </a:p>
          <a:p>
            <a:pPr algn="ctr"/>
            <a:r>
              <a:rPr lang="ru-RU" u="sng" dirty="0" err="1"/>
              <a:t>Т</a:t>
            </a:r>
            <a:r>
              <a:rPr lang="ru-RU" b="1" u="sng" baseline="-25000" dirty="0" err="1"/>
              <a:t>м</a:t>
            </a:r>
            <a:r>
              <a:rPr lang="ru-RU" u="sng" dirty="0"/>
              <a:t> - территория микрорайона, га;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183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При застройке зданий разной этажности плотность жилого фонда рассчитывается по формуле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u="sng" dirty="0" err="1" smtClean="0"/>
              <a:t>s</a:t>
            </a:r>
            <a:r>
              <a:rPr lang="ru-RU" b="1" u="sng" baseline="-25000" dirty="0" err="1" smtClean="0"/>
              <a:t>брутто</a:t>
            </a:r>
            <a:r>
              <a:rPr lang="ru-RU" b="1" u="sng" dirty="0"/>
              <a:t> = 100 / ( а</a:t>
            </a:r>
            <a:r>
              <a:rPr lang="ru-RU" b="1" u="sng" baseline="-25000" dirty="0"/>
              <a:t>1 </a:t>
            </a:r>
            <a:r>
              <a:rPr lang="ru-RU" b="1" u="sng" dirty="0"/>
              <a:t>/ s</a:t>
            </a:r>
            <a:r>
              <a:rPr lang="ru-RU" b="1" u="sng" baseline="-25000" dirty="0"/>
              <a:t>1</a:t>
            </a:r>
            <a:r>
              <a:rPr lang="ru-RU" b="1" u="sng" dirty="0"/>
              <a:t> + а</a:t>
            </a:r>
            <a:r>
              <a:rPr lang="ru-RU" b="1" u="sng" baseline="-25000" dirty="0"/>
              <a:t>2</a:t>
            </a:r>
            <a:r>
              <a:rPr lang="ru-RU" b="1" u="sng" dirty="0"/>
              <a:t> / s</a:t>
            </a:r>
            <a:r>
              <a:rPr lang="ru-RU" b="1" u="sng" baseline="-25000" dirty="0"/>
              <a:t>2</a:t>
            </a:r>
            <a:r>
              <a:rPr lang="ru-RU" b="1" u="sng" dirty="0"/>
              <a:t> + а</a:t>
            </a:r>
            <a:r>
              <a:rPr lang="ru-RU" b="1" u="sng" baseline="-25000" dirty="0"/>
              <a:t>3</a:t>
            </a:r>
            <a:r>
              <a:rPr lang="ru-RU" b="1" u="sng" dirty="0"/>
              <a:t> / s</a:t>
            </a:r>
            <a:r>
              <a:rPr lang="ru-RU" b="1" u="sng" baseline="-25000" dirty="0"/>
              <a:t>3</a:t>
            </a:r>
            <a:r>
              <a:rPr lang="ru-RU" b="1" u="sng" dirty="0"/>
              <a:t> ),</a:t>
            </a:r>
            <a:r>
              <a:rPr lang="ru-RU" u="sng" dirty="0"/>
              <a:t> где</a:t>
            </a:r>
            <a:endParaRPr lang="ru-RU" dirty="0"/>
          </a:p>
          <a:p>
            <a:pPr algn="ctr"/>
            <a:r>
              <a:rPr lang="ru-RU" b="1" u="sng" dirty="0" err="1"/>
              <a:t>s</a:t>
            </a:r>
            <a:r>
              <a:rPr lang="ru-RU" b="1" u="sng" baseline="-25000" dirty="0" err="1"/>
              <a:t>брутто</a:t>
            </a:r>
            <a:r>
              <a:rPr lang="ru-RU" b="1" u="sng" baseline="-25000" dirty="0"/>
              <a:t> -</a:t>
            </a:r>
            <a:r>
              <a:rPr lang="ru-RU" u="sng" dirty="0"/>
              <a:t>средневзвешенная плотность жилого фонда микрорайона, </a:t>
            </a:r>
            <a:r>
              <a:rPr lang="ru-RU" u="sng" dirty="0" err="1"/>
              <a:t>кв.м</a:t>
            </a:r>
            <a:r>
              <a:rPr lang="ru-RU" u="sng" dirty="0"/>
              <a:t> общ пл. на га;</a:t>
            </a:r>
            <a:endParaRPr lang="ru-RU" dirty="0"/>
          </a:p>
          <a:p>
            <a:pPr algn="ctr"/>
            <a:r>
              <a:rPr lang="ru-RU" b="1" u="sng" dirty="0"/>
              <a:t>а</a:t>
            </a:r>
            <a:r>
              <a:rPr lang="ru-RU" b="1" u="sng" baseline="-25000" dirty="0"/>
              <a:t>1 </a:t>
            </a:r>
            <a:r>
              <a:rPr lang="ru-RU" b="1" u="sng" dirty="0"/>
              <a:t>,а</a:t>
            </a:r>
            <a:r>
              <a:rPr lang="ru-RU" b="1" u="sng" baseline="-25000" dirty="0"/>
              <a:t>2 </a:t>
            </a:r>
            <a:r>
              <a:rPr lang="ru-RU" b="1" u="sng" dirty="0"/>
              <a:t>, а</a:t>
            </a:r>
            <a:r>
              <a:rPr lang="ru-RU" b="1" u="sng" baseline="-25000" dirty="0"/>
              <a:t>3</a:t>
            </a:r>
            <a:r>
              <a:rPr lang="ru-RU" u="sng" baseline="-25000" dirty="0"/>
              <a:t> - </a:t>
            </a:r>
            <a:r>
              <a:rPr lang="ru-RU" u="sng" dirty="0"/>
              <a:t>общая площадь жилых зданий принятой в проекте этажности; % от общей площади всех жилых зданий микрорайонов;</a:t>
            </a:r>
            <a:endParaRPr lang="ru-RU" dirty="0"/>
          </a:p>
          <a:p>
            <a:pPr algn="ctr"/>
            <a:r>
              <a:rPr lang="ru-RU" b="1" u="sng" dirty="0"/>
              <a:t>s</a:t>
            </a:r>
            <a:r>
              <a:rPr lang="ru-RU" b="1" u="sng" baseline="-25000" dirty="0"/>
              <a:t>1</a:t>
            </a:r>
            <a:r>
              <a:rPr lang="ru-RU" b="1" u="sng" dirty="0"/>
              <a:t> , s</a:t>
            </a:r>
            <a:r>
              <a:rPr lang="ru-RU" b="1" u="sng" baseline="-25000" dirty="0"/>
              <a:t>2</a:t>
            </a:r>
            <a:r>
              <a:rPr lang="ru-RU" b="1" u="sng" dirty="0"/>
              <a:t> , s</a:t>
            </a:r>
            <a:r>
              <a:rPr lang="ru-RU" b="1" u="sng" baseline="-25000" dirty="0"/>
              <a:t>2</a:t>
            </a:r>
            <a:r>
              <a:rPr lang="ru-RU" u="sng" dirty="0"/>
              <a:t> - плотность жилого фонда микрорайона в зависимости от принятой этажности.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138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212160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dirty="0"/>
              <a:t>При необходимости обоснования допустимых размеров плотности жилого фонда микрорайона брутто для конкретных условий расчет может быть произведен по </a:t>
            </a:r>
            <a:r>
              <a:rPr lang="ru-RU" b="1" dirty="0" smtClean="0"/>
              <a:t>формуле</a:t>
            </a:r>
          </a:p>
          <a:p>
            <a:pPr marL="114300" indent="0" algn="ctr">
              <a:buNone/>
            </a:pPr>
            <a:endParaRPr lang="ru-RU" b="1" dirty="0"/>
          </a:p>
          <a:p>
            <a:pPr marL="114300" indent="0" algn="ctr">
              <a:buNone/>
            </a:pPr>
            <a:endParaRPr lang="ru-RU" b="1" dirty="0"/>
          </a:p>
          <a:p>
            <a:pPr algn="ctr"/>
            <a:r>
              <a:rPr lang="ru-RU" b="1" u="sng" dirty="0" err="1"/>
              <a:t>s</a:t>
            </a:r>
            <a:r>
              <a:rPr lang="ru-RU" b="1" u="sng" baseline="30000" dirty="0" err="1"/>
              <a:t>м</a:t>
            </a:r>
            <a:r>
              <a:rPr lang="ru-RU" b="1" u="sng" baseline="-25000" dirty="0" err="1"/>
              <a:t>брутто</a:t>
            </a:r>
            <a:r>
              <a:rPr lang="ru-RU" b="1" u="sng" dirty="0"/>
              <a:t> = (10</a:t>
            </a:r>
            <a:r>
              <a:rPr lang="ru-RU" b="1" u="sng" baseline="30000" dirty="0"/>
              <a:t>4</a:t>
            </a:r>
            <a:r>
              <a:rPr lang="ru-RU" b="1" u="sng" dirty="0"/>
              <a:t>n ) / (S</a:t>
            </a:r>
            <a:r>
              <a:rPr lang="ru-RU" b="1" u="sng" baseline="-25000" dirty="0"/>
              <a:t> ж </a:t>
            </a:r>
            <a:r>
              <a:rPr lang="ru-RU" b="1" u="sng" dirty="0"/>
              <a:t>+ S</a:t>
            </a:r>
            <a:r>
              <a:rPr lang="ru-RU" b="1" u="sng" baseline="-25000" dirty="0"/>
              <a:t> о </a:t>
            </a:r>
            <a:r>
              <a:rPr lang="ru-RU" b="1" u="sng" dirty="0"/>
              <a:t>),</a:t>
            </a:r>
            <a:r>
              <a:rPr lang="ru-RU" u="sng" dirty="0"/>
              <a:t> где</a:t>
            </a:r>
            <a:endParaRPr lang="ru-RU" dirty="0"/>
          </a:p>
          <a:p>
            <a:pPr algn="ctr"/>
            <a:r>
              <a:rPr lang="ru-RU" b="1" u="sng" dirty="0"/>
              <a:t>n</a:t>
            </a:r>
            <a:r>
              <a:rPr lang="ru-RU" u="sng" dirty="0"/>
              <a:t> - норма жилой обеспеченности;</a:t>
            </a:r>
            <a:endParaRPr lang="ru-RU" dirty="0"/>
          </a:p>
          <a:p>
            <a:pPr algn="ctr"/>
            <a:r>
              <a:rPr lang="ru-RU" b="1" u="sng" dirty="0"/>
              <a:t>S</a:t>
            </a:r>
            <a:r>
              <a:rPr lang="ru-RU" b="1" u="sng" baseline="-25000" dirty="0"/>
              <a:t> ж</a:t>
            </a:r>
            <a:r>
              <a:rPr lang="ru-RU" u="sng" dirty="0"/>
              <a:t> - удельный размер жилой территории, </a:t>
            </a:r>
            <a:r>
              <a:rPr lang="ru-RU" u="sng" dirty="0" err="1"/>
              <a:t>кв.м</a:t>
            </a:r>
            <a:r>
              <a:rPr lang="ru-RU" u="sng" dirty="0"/>
              <a:t> /чел.;</a:t>
            </a:r>
            <a:endParaRPr lang="ru-RU" dirty="0"/>
          </a:p>
          <a:p>
            <a:pPr algn="ctr"/>
            <a:r>
              <a:rPr lang="ru-RU" b="1" u="sng" dirty="0"/>
              <a:t>S</a:t>
            </a:r>
            <a:r>
              <a:rPr lang="ru-RU" b="1" u="sng" baseline="-25000" dirty="0"/>
              <a:t> о</a:t>
            </a:r>
            <a:r>
              <a:rPr lang="ru-RU" u="sng" dirty="0"/>
              <a:t> - удельный размер общественной территории, (включая физкультурные и спортивные сооружения и зеленые насаждения </a:t>
            </a:r>
            <a:r>
              <a:rPr lang="ru-RU" u="sng" dirty="0" err="1"/>
              <a:t>общемикрорайонного</a:t>
            </a:r>
            <a:r>
              <a:rPr lang="ru-RU" u="sng" dirty="0"/>
              <a:t> пользования,) </a:t>
            </a:r>
            <a:r>
              <a:rPr lang="ru-RU" u="sng" dirty="0" err="1"/>
              <a:t>кв.м</a:t>
            </a:r>
            <a:r>
              <a:rPr lang="ru-RU" u="sng" dirty="0"/>
              <a:t> /чел.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588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Плотность жилого фонда района брутто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u="sng" dirty="0"/>
              <a:t>Плотность жилого фонда района брутто</a:t>
            </a:r>
            <a:r>
              <a:rPr lang="ru-RU" u="sng" dirty="0"/>
              <a:t> - количество общей площади, приходящейся на 1 га территории жилого района:</a:t>
            </a:r>
            <a:endParaRPr lang="ru-RU" dirty="0"/>
          </a:p>
          <a:p>
            <a:pPr algn="ctr"/>
            <a:r>
              <a:rPr lang="ru-RU" b="1" u="sng" dirty="0" err="1"/>
              <a:t>s</a:t>
            </a:r>
            <a:r>
              <a:rPr lang="ru-RU" b="1" u="sng" baseline="30000" dirty="0" err="1"/>
              <a:t>жр</a:t>
            </a:r>
            <a:r>
              <a:rPr lang="ru-RU" b="1" u="sng" baseline="-25000" dirty="0" err="1"/>
              <a:t>брутто</a:t>
            </a:r>
            <a:r>
              <a:rPr lang="ru-RU" b="1" u="sng" dirty="0"/>
              <a:t> = О / </a:t>
            </a:r>
            <a:r>
              <a:rPr lang="ru-RU" b="1" u="sng" dirty="0" err="1"/>
              <a:t>Т</a:t>
            </a:r>
            <a:r>
              <a:rPr lang="ru-RU" b="1" u="sng" baseline="-25000" dirty="0" err="1"/>
              <a:t>р</a:t>
            </a:r>
            <a:r>
              <a:rPr lang="ru-RU" b="1" u="sng" baseline="-25000" dirty="0"/>
              <a:t> </a:t>
            </a:r>
            <a:r>
              <a:rPr lang="ru-RU" u="sng" dirty="0"/>
              <a:t>где</a:t>
            </a:r>
            <a:endParaRPr lang="ru-RU" dirty="0"/>
          </a:p>
          <a:p>
            <a:pPr algn="ctr"/>
            <a:r>
              <a:rPr lang="ru-RU" b="1" u="sng" dirty="0"/>
              <a:t>О</a:t>
            </a:r>
            <a:r>
              <a:rPr lang="ru-RU" u="sng" dirty="0"/>
              <a:t> - общая площадь </a:t>
            </a:r>
            <a:r>
              <a:rPr lang="ru-RU" u="sng" dirty="0" err="1"/>
              <a:t>жилоых</a:t>
            </a:r>
            <a:r>
              <a:rPr lang="ru-RU" u="sng" dirty="0"/>
              <a:t> </a:t>
            </a:r>
            <a:r>
              <a:rPr lang="ru-RU" u="sng" dirty="0" err="1"/>
              <a:t>зданий,кв.м</a:t>
            </a:r>
            <a:r>
              <a:rPr lang="ru-RU" u="sng" dirty="0"/>
              <a:t> ;</a:t>
            </a:r>
            <a:endParaRPr lang="ru-RU" dirty="0"/>
          </a:p>
          <a:p>
            <a:pPr algn="ctr"/>
            <a:r>
              <a:rPr lang="ru-RU" u="sng" dirty="0" err="1"/>
              <a:t>Т</a:t>
            </a:r>
            <a:r>
              <a:rPr lang="ru-RU" b="1" u="sng" baseline="-25000" dirty="0" err="1"/>
              <a:t>р</a:t>
            </a:r>
            <a:r>
              <a:rPr lang="ru-RU" b="1" u="sng" baseline="-25000" dirty="0"/>
              <a:t> -</a:t>
            </a:r>
            <a:r>
              <a:rPr lang="ru-RU" u="sng" dirty="0"/>
              <a:t>территория жилого района, га;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8" y="3893369"/>
            <a:ext cx="76009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02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Общественная застройка. Типы объектов. Участки. Размещение в микрорайоне и жилом районе.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97" y="1628800"/>
            <a:ext cx="6720747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442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620000" cy="1143000"/>
          </a:xfrm>
        </p:spPr>
        <p:txBody>
          <a:bodyPr/>
          <a:lstStyle/>
          <a:p>
            <a:r>
              <a:rPr lang="ru-RU" sz="3600" dirty="0"/>
              <a:t>Плотность населения нетто, брутто микрорайона, брутто жилого 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762000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u="sng" dirty="0"/>
              <a:t>Плотность населения нетто, брутто микрорайона, брутто жилого района</a:t>
            </a:r>
            <a:r>
              <a:rPr lang="ru-RU" u="sng" dirty="0"/>
              <a:t> - количество населения, приходящегося соответственно на 1 га жилой территории микрорайона и жилого района</a:t>
            </a:r>
            <a:endParaRPr lang="ru-RU" dirty="0"/>
          </a:p>
          <a:p>
            <a:pPr algn="ctr"/>
            <a:r>
              <a:rPr lang="ru-RU" b="1" u="sng" dirty="0" err="1"/>
              <a:t>s</a:t>
            </a:r>
            <a:r>
              <a:rPr lang="ru-RU" b="1" u="sng" baseline="-25000" dirty="0" err="1"/>
              <a:t>н</a:t>
            </a:r>
            <a:r>
              <a:rPr lang="ru-RU" b="1" u="sng" dirty="0"/>
              <a:t> = Ч /Т</a:t>
            </a:r>
            <a:r>
              <a:rPr lang="ru-RU" u="sng" dirty="0"/>
              <a:t> ,чел. /га ,где</a:t>
            </a:r>
            <a:endParaRPr lang="ru-RU" dirty="0"/>
          </a:p>
          <a:p>
            <a:pPr algn="ctr"/>
            <a:r>
              <a:rPr lang="ru-RU" b="1" u="sng" dirty="0"/>
              <a:t>Ч</a:t>
            </a:r>
            <a:r>
              <a:rPr lang="ru-RU" u="sng" dirty="0"/>
              <a:t> - численность населения в соответствующем планировочном образовании, чел.</a:t>
            </a:r>
            <a:endParaRPr lang="ru-RU" dirty="0"/>
          </a:p>
          <a:p>
            <a:pPr algn="ctr"/>
            <a:r>
              <a:rPr lang="ru-RU" b="1" u="sng" dirty="0"/>
              <a:t>Т</a:t>
            </a:r>
            <a:r>
              <a:rPr lang="ru-RU" u="sng" dirty="0"/>
              <a:t> – территория соответствующего территориального образования, га;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773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Плотность жилого фонда зависит от 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§</a:t>
            </a:r>
            <a:r>
              <a:rPr lang="ru-RU" u="sng" dirty="0"/>
              <a:t> Количество значений санитарно-технических норм ;</a:t>
            </a:r>
            <a:endParaRPr lang="ru-RU" dirty="0"/>
          </a:p>
          <a:p>
            <a:r>
              <a:rPr lang="ru-RU" b="1" u="sng" dirty="0"/>
              <a:t>§</a:t>
            </a:r>
            <a:r>
              <a:rPr lang="ru-RU" u="sng" dirty="0"/>
              <a:t> Типов жилых строений (этажности, длины, ширины, внутренней планировки корпусов)</a:t>
            </a:r>
            <a:endParaRPr lang="ru-RU" dirty="0"/>
          </a:p>
          <a:p>
            <a:r>
              <a:rPr lang="ru-RU" b="1" u="sng" dirty="0"/>
              <a:t>§</a:t>
            </a:r>
            <a:r>
              <a:rPr lang="ru-RU" u="sng" dirty="0"/>
              <a:t> Типов жилой застройки (рядовой, строчной, </a:t>
            </a:r>
            <a:r>
              <a:rPr lang="ru-RU" u="sng" dirty="0" err="1"/>
              <a:t>периметральной</a:t>
            </a:r>
            <a:r>
              <a:rPr lang="ru-RU" u="sng" dirty="0"/>
              <a:t>)</a:t>
            </a:r>
            <a:endParaRPr lang="ru-RU" dirty="0"/>
          </a:p>
          <a:p>
            <a:r>
              <a:rPr lang="ru-RU" b="1" u="sng" dirty="0"/>
              <a:t>§</a:t>
            </a:r>
            <a:r>
              <a:rPr lang="ru-RU" u="sng" dirty="0"/>
              <a:t> Типов культурно-бытовых учреждений (отдельно стоящих или встроенных, комбинированных или одного профиля, крупных или мелких )</a:t>
            </a:r>
            <a:endParaRPr lang="ru-RU" dirty="0"/>
          </a:p>
          <a:p>
            <a:r>
              <a:rPr lang="ru-RU" b="1" u="sng" dirty="0"/>
              <a:t>§</a:t>
            </a:r>
            <a:r>
              <a:rPr lang="ru-RU" u="sng" dirty="0"/>
              <a:t> Обеспеченности учреждениями культурно-бытового обслуживания и структурного построения их сети</a:t>
            </a:r>
            <a:endParaRPr lang="ru-RU" dirty="0"/>
          </a:p>
          <a:p>
            <a:r>
              <a:rPr lang="ru-RU" b="1" u="sng" dirty="0"/>
              <a:t>§</a:t>
            </a:r>
            <a:r>
              <a:rPr lang="ru-RU" u="sng" dirty="0"/>
              <a:t> Размеров участков различного функционального назначения.</a:t>
            </a:r>
            <a:endParaRPr lang="ru-RU" dirty="0"/>
          </a:p>
          <a:p>
            <a:r>
              <a:rPr lang="ru-RU" u="sng" dirty="0"/>
              <a:t>Санитарно-гигиенические нормы всегда задаются жестко и однозначно.</a:t>
            </a:r>
            <a:endParaRPr lang="ru-RU" dirty="0"/>
          </a:p>
          <a:p>
            <a:pPr marL="11430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06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объектов общественной застройки: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По функциональному </a:t>
            </a:r>
            <a:r>
              <a:rPr lang="ru-RU" dirty="0"/>
              <a:t>назначению</a:t>
            </a:r>
            <a:r>
              <a:rPr lang="ru-RU" dirty="0" smtClean="0"/>
              <a:t>:</a:t>
            </a:r>
          </a:p>
          <a:p>
            <a:pPr marL="114300" indent="0">
              <a:buNone/>
            </a:pPr>
            <a:r>
              <a:rPr lang="ru-RU" dirty="0"/>
              <a:t>- объекты народного образования и воспитания; </a:t>
            </a:r>
          </a:p>
          <a:p>
            <a:pPr marL="114300" indent="0">
              <a:buNone/>
            </a:pPr>
            <a:r>
              <a:rPr lang="ru-RU" dirty="0"/>
              <a:t>-объекты здравоохранения; </a:t>
            </a:r>
          </a:p>
          <a:p>
            <a:pPr marL="114300" indent="0">
              <a:buNone/>
            </a:pPr>
            <a:r>
              <a:rPr lang="ru-RU" dirty="0"/>
              <a:t>-физкультурные и спортивные сооружения; </a:t>
            </a:r>
          </a:p>
          <a:p>
            <a:pPr marL="114300" indent="0">
              <a:buNone/>
            </a:pPr>
            <a:r>
              <a:rPr lang="ru-RU" dirty="0"/>
              <a:t>-учреждения культуры и искусства; </a:t>
            </a:r>
          </a:p>
          <a:p>
            <a:pPr marL="114300" indent="0">
              <a:buNone/>
            </a:pPr>
            <a:r>
              <a:rPr lang="ru-RU" dirty="0"/>
              <a:t>-предприятия торговли, общественного питания и бытового обслуживания;</a:t>
            </a:r>
          </a:p>
          <a:p>
            <a:pPr marL="114300" indent="0">
              <a:buNone/>
            </a:pPr>
            <a:r>
              <a:rPr lang="ru-RU" dirty="0"/>
              <a:t>- административные и общественные организации; </a:t>
            </a:r>
          </a:p>
          <a:p>
            <a:pPr marL="114300" indent="0">
              <a:buNone/>
            </a:pPr>
            <a:r>
              <a:rPr lang="ru-RU" dirty="0"/>
              <a:t>-учреждения массового отдыха.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4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-28336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/>
              <a:t> Деление культурно-бытовых объектов по функциональному назначению связано с дифференцированным подходом к их нормированию различным характером размещения объектов в плане города. Размещение учреждений культурно-бытового обслуживания в городах должно проектироваться комплексно для селитебной зоны, мест приложения труда и зон массового отдыха.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252"/>
            <a:ext cx="8482913" cy="50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1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Учреждения повседневного пользования размещаются в микрорайоне из расчета 5-7 минут ходьбы от наиболее удаленных жилых домов, что соответствует радиусу доступности порядка 500м.</a:t>
            </a:r>
          </a:p>
          <a:p>
            <a:r>
              <a:rPr lang="ru-RU" dirty="0"/>
              <a:t>Учреждения периодического пользования располагаются на обособленных участках жилых районов из расчета пешеходной доступности или затрат времени на проезд в общественном транспорте (включая подход к остановке ) не более 15 минут, что отвечает радиусу доступности примерно 1500м.</a:t>
            </a:r>
          </a:p>
          <a:p>
            <a:r>
              <a:rPr lang="ru-RU" dirty="0"/>
              <a:t>Учреждения эпизодического пользования размещаются на обособленных участках планировочных районов и в общегородском центре. Население пользуется этими учреждениями, приезжая в них на общественном транспорте. Время, затрачиваемое на поездки, обычно строго не лимитируется, однако при разработке генеральных планов стремятся исходить из 20-30 минутной доступности. Учреждения и предприятия обслуживания следует размещать на территории городских и сельских поселений, приближая их к местам жительства и работы, предусматривая, как правило, формирование общественных центров в увязке с сетью общественного пассажирского транспорта.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42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Радиус обслуживания населения учреждениями и предприятиями, размещенными в жилой застройке, как правило, следует принимать не более: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12627"/>
              </p:ext>
            </p:extLst>
          </p:nvPr>
        </p:nvGraphicFramePr>
        <p:xfrm>
          <a:off x="323528" y="1484786"/>
          <a:ext cx="8064896" cy="5256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25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Детские дошкольные учреждения в городах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492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сельских поселениях и в малых городах, при 1-, 2-х этажной застройке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25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Общеобразовательные школы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25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Для начальных классов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492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Помещение для физкультурно-оздоровительных занятий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492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Физкультурно-спортивные центры жилых районов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25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Поликлиники и их филиалы в городах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25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Раздаточные пункты молочной кухни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25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 же, при одно- и двухэтажной застройке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25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Аптеки в городах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25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 же, при одно- и двухэтажной застройке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729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Предприятия торговли, общественного питания и бытового обслуживания местного значения в городах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25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 же, при одно- и двухэтажной застройке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25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 же, в сельских поселениях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  <a:tr h="492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Отделения связи и филиалы сберегательного банка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500м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8" marR="8408" marT="8408" marB="840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87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Показатели, характеризующие застройку рассматриваемых видов проектов, могут быть подразделены на две группы: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Показатели, характеризующие жилые и общественные здания и их использование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2. показатели, регламентирующие использование территорий.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48487"/>
            <a:ext cx="5855121" cy="3909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74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ru-RU" dirty="0"/>
              <a:t>Для жилых зданий: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Жилая площадь, </a:t>
            </a:r>
            <a:r>
              <a:rPr lang="ru-RU" b="1" dirty="0" err="1"/>
              <a:t>кв.м</a:t>
            </a:r>
            <a:r>
              <a:rPr lang="ru-RU" dirty="0"/>
              <a:t> - </a:t>
            </a:r>
            <a:r>
              <a:rPr lang="ru-RU" dirty="0" err="1"/>
              <a:t>суммаплощадей</a:t>
            </a:r>
            <a:r>
              <a:rPr lang="ru-RU" dirty="0"/>
              <a:t> жилых комнат без учета площади встроенных шкафов;</a:t>
            </a:r>
          </a:p>
          <a:p>
            <a:r>
              <a:rPr lang="ru-RU" b="1" dirty="0"/>
              <a:t>Общая площадь, </a:t>
            </a:r>
            <a:r>
              <a:rPr lang="ru-RU" b="1" dirty="0" err="1"/>
              <a:t>кв</a:t>
            </a:r>
            <a:r>
              <a:rPr lang="ru-RU" dirty="0" err="1"/>
              <a:t>.м</a:t>
            </a:r>
            <a:r>
              <a:rPr lang="ru-RU" dirty="0"/>
              <a:t> - сумма площадей всех жилых комнат и подсобных помещений, включая площадь встроенных шкафов, внутриквартирных коридоров и шлюзов;</a:t>
            </a:r>
          </a:p>
          <a:p>
            <a:r>
              <a:rPr lang="ru-RU" b="1" dirty="0"/>
              <a:t>Средняя общая площадь квартиры, </a:t>
            </a:r>
            <a:r>
              <a:rPr lang="ru-RU" b="1" dirty="0" err="1"/>
              <a:t>кв</a:t>
            </a:r>
            <a:r>
              <a:rPr lang="ru-RU" dirty="0" err="1"/>
              <a:t>.м</a:t>
            </a:r>
            <a:r>
              <a:rPr lang="ru-RU" dirty="0"/>
              <a:t> - отношение общей площади квартир к их количеству.</a:t>
            </a:r>
          </a:p>
          <a:p>
            <a:r>
              <a:rPr lang="ru-RU" b="1" dirty="0"/>
              <a:t>Планировочный коэффициент, К </a:t>
            </a:r>
            <a:r>
              <a:rPr lang="ru-RU" b="1" baseline="-25000" dirty="0"/>
              <a:t>1</a:t>
            </a:r>
            <a:r>
              <a:rPr lang="ru-RU" dirty="0"/>
              <a:t>- отношение жилой площади квартир к общей. Значение его изменяется в зависимости от качества планировки квартиры в части выхода жилой площади и от среднего размера квартиры.</a:t>
            </a:r>
          </a:p>
          <a:p>
            <a:r>
              <a:rPr lang="ru-RU" b="1" dirty="0"/>
              <a:t>Объемный коэффициент, К </a:t>
            </a:r>
            <a:r>
              <a:rPr lang="ru-RU" b="1" baseline="-25000" dirty="0"/>
              <a:t>2</a:t>
            </a:r>
            <a:r>
              <a:rPr lang="ru-RU" dirty="0"/>
              <a:t>- отношение объема жилого здания к общей площади.</a:t>
            </a:r>
          </a:p>
          <a:p>
            <a:r>
              <a:rPr lang="ru-RU" b="1" dirty="0"/>
              <a:t>Коэффициент, К</a:t>
            </a:r>
            <a:r>
              <a:rPr lang="ru-RU" b="1" baseline="-25000" dirty="0"/>
              <a:t>3</a:t>
            </a:r>
            <a:r>
              <a:rPr lang="ru-RU" dirty="0"/>
              <a:t>- отношение объема жилого здания к общей площади застройки. Изменение значения коэффициента К</a:t>
            </a:r>
            <a:r>
              <a:rPr lang="ru-RU" b="1" baseline="-25000" dirty="0"/>
              <a:t>3</a:t>
            </a:r>
            <a:r>
              <a:rPr lang="ru-RU" dirty="0"/>
              <a:t> связано с конструктивно-планировочными решениями зданий различной этажности.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14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20000" cy="1143000"/>
          </a:xfrm>
        </p:spPr>
        <p:txBody>
          <a:bodyPr/>
          <a:lstStyle/>
          <a:p>
            <a:r>
              <a:rPr lang="ru-RU" sz="2800" dirty="0"/>
              <a:t>Показатель средней этажности характеризует вертикальный облик города.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b="1" u="sng" dirty="0"/>
              <a:t>Средняя этажность жилой застройки, Э</a:t>
            </a:r>
            <a:r>
              <a:rPr lang="ru-RU" u="sng" dirty="0"/>
              <a:t>-определяется по формуле средневзвешенной гармонической</a:t>
            </a:r>
            <a:endParaRPr lang="ru-RU" dirty="0"/>
          </a:p>
          <a:p>
            <a:pPr algn="ctr"/>
            <a:r>
              <a:rPr lang="ru-RU" b="1" u="sng" dirty="0"/>
              <a:t>Э = О / (О</a:t>
            </a:r>
            <a:r>
              <a:rPr lang="ru-RU" b="1" u="sng" baseline="-25000" dirty="0"/>
              <a:t>1</a:t>
            </a:r>
            <a:r>
              <a:rPr lang="ru-RU" b="1" u="sng" dirty="0"/>
              <a:t> + О</a:t>
            </a:r>
            <a:r>
              <a:rPr lang="ru-RU" b="1" u="sng" baseline="-25000" dirty="0"/>
              <a:t>2 </a:t>
            </a:r>
            <a:r>
              <a:rPr lang="ru-RU" b="1" u="sng" dirty="0"/>
              <a:t>/ 2 + О</a:t>
            </a:r>
            <a:r>
              <a:rPr lang="ru-RU" b="1" u="sng" baseline="-25000" dirty="0"/>
              <a:t>3</a:t>
            </a:r>
            <a:r>
              <a:rPr lang="ru-RU" b="1" u="sng" dirty="0"/>
              <a:t> /3+…+ </a:t>
            </a:r>
            <a:r>
              <a:rPr lang="ru-RU" b="1" u="sng" dirty="0" err="1"/>
              <a:t>О</a:t>
            </a:r>
            <a:r>
              <a:rPr lang="ru-RU" b="1" u="sng" baseline="-25000" dirty="0" err="1"/>
              <a:t>n</a:t>
            </a:r>
            <a:r>
              <a:rPr lang="ru-RU" b="1" u="sng" dirty="0"/>
              <a:t> /n )</a:t>
            </a:r>
            <a:r>
              <a:rPr lang="ru-RU" u="sng" dirty="0"/>
              <a:t> где</a:t>
            </a:r>
            <a:endParaRPr lang="ru-RU" dirty="0"/>
          </a:p>
          <a:p>
            <a:pPr algn="ctr"/>
            <a:r>
              <a:rPr lang="ru-RU" b="1" u="sng" dirty="0"/>
              <a:t>О</a:t>
            </a:r>
            <a:r>
              <a:rPr lang="ru-RU" u="sng" dirty="0"/>
              <a:t> - общая жилая площадь, </a:t>
            </a:r>
            <a:r>
              <a:rPr lang="ru-RU" u="sng" dirty="0" err="1"/>
              <a:t>кв.м</a:t>
            </a:r>
            <a:endParaRPr lang="ru-RU" dirty="0"/>
          </a:p>
          <a:p>
            <a:pPr algn="ctr"/>
            <a:r>
              <a:rPr lang="ru-RU" b="1" u="sng" dirty="0"/>
              <a:t>О</a:t>
            </a:r>
            <a:r>
              <a:rPr lang="ru-RU" b="1" u="sng" baseline="-25000" dirty="0"/>
              <a:t>1</a:t>
            </a:r>
            <a:r>
              <a:rPr lang="ru-RU" b="1" u="sng" dirty="0"/>
              <a:t> , О</a:t>
            </a:r>
            <a:r>
              <a:rPr lang="ru-RU" b="1" u="sng" baseline="-25000" dirty="0"/>
              <a:t>2</a:t>
            </a:r>
            <a:r>
              <a:rPr lang="ru-RU" b="1" u="sng" dirty="0"/>
              <a:t> ,О</a:t>
            </a:r>
            <a:r>
              <a:rPr lang="ru-RU" b="1" u="sng" baseline="-25000" dirty="0"/>
              <a:t>3</a:t>
            </a:r>
            <a:r>
              <a:rPr lang="ru-RU" b="1" u="sng" dirty="0"/>
              <a:t> , … </a:t>
            </a:r>
            <a:r>
              <a:rPr lang="ru-RU" b="1" u="sng" dirty="0" err="1"/>
              <a:t>О</a:t>
            </a:r>
            <a:r>
              <a:rPr lang="ru-RU" b="1" u="sng" baseline="-25000" dirty="0" err="1"/>
              <a:t>n</a:t>
            </a:r>
            <a:r>
              <a:rPr lang="ru-RU" u="sng" dirty="0"/>
              <a:t> - общая площадь одно-, двух-, трех- и т.д. этажных зданий</a:t>
            </a:r>
            <a:endParaRPr lang="ru-RU" dirty="0"/>
          </a:p>
          <a:p>
            <a:pPr algn="ctr"/>
            <a:r>
              <a:rPr lang="ru-RU" b="1" u="sng" dirty="0"/>
              <a:t>n</a:t>
            </a:r>
            <a:r>
              <a:rPr lang="ru-RU" u="sng" dirty="0"/>
              <a:t> - количество этажей</a:t>
            </a:r>
            <a:r>
              <a:rPr lang="ru-RU" u="sng" dirty="0" smtClean="0"/>
              <a:t>;</a:t>
            </a:r>
          </a:p>
          <a:p>
            <a:pPr algn="ctr"/>
            <a:endParaRPr lang="ru-RU" u="sng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03714"/>
            <a:ext cx="3926066" cy="255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929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</TotalTime>
  <Words>683</Words>
  <Application>Microsoft Office PowerPoint</Application>
  <PresentationFormat>Экран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Соседство</vt:lpstr>
      <vt:lpstr>Технико-экономические показатели застройки микрорайонов и жилых районов. Виды плотности застройки, закономерности их изменения. </vt:lpstr>
      <vt:lpstr>Общественная застройка. Типы объектов. Участки. Размещение в микрорайоне и жилом районе.</vt:lpstr>
      <vt:lpstr>Классификация объектов общественной застройки:</vt:lpstr>
      <vt:lpstr>Презентация PowerPoint</vt:lpstr>
      <vt:lpstr>Презентация PowerPoint</vt:lpstr>
      <vt:lpstr>Радиус обслуживания населения учреждениями и предприятиями, размещенными в жилой застройке, как правило, следует принимать не более:</vt:lpstr>
      <vt:lpstr>Показатели, характеризующие застройку рассматриваемых видов проектов, могут быть подразделены на две группы:</vt:lpstr>
      <vt:lpstr>Для жилых зданий:</vt:lpstr>
      <vt:lpstr>Показатель средней этажности характеризует вертикальный облик города. </vt:lpstr>
      <vt:lpstr>Строительный объем</vt:lpstr>
      <vt:lpstr>Презентация PowerPoint</vt:lpstr>
      <vt:lpstr>Плотность застройки</vt:lpstr>
      <vt:lpstr>Презентация PowerPoint</vt:lpstr>
      <vt:lpstr>Плотность жилого фонда нетто</vt:lpstr>
      <vt:lpstr>Презентация PowerPoint</vt:lpstr>
      <vt:lpstr>Плотность жилого фонда микрорайона брутто </vt:lpstr>
      <vt:lpstr>При застройке зданий разной этажности плотность жилого фонда рассчитывается по формуле </vt:lpstr>
      <vt:lpstr>Презентация PowerPoint</vt:lpstr>
      <vt:lpstr>Плотность жилого фонда района брутто </vt:lpstr>
      <vt:lpstr>Плотность населения нетто, брутто микрорайона, брутто жилого района</vt:lpstr>
      <vt:lpstr>Плотность жилого фонда зависит от :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Технико-экономические показатели застройки микрорайонов и жилых районов. Виды плотности застройки, закономерности их изменения.</dc:title>
  <dc:creator>User</dc:creator>
  <cp:lastModifiedBy>User</cp:lastModifiedBy>
  <cp:revision>5</cp:revision>
  <dcterms:created xsi:type="dcterms:W3CDTF">2020-02-18T05:46:02Z</dcterms:created>
  <dcterms:modified xsi:type="dcterms:W3CDTF">2020-02-18T06:19:08Z</dcterms:modified>
</cp:coreProperties>
</file>