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2" r:id="rId7"/>
    <p:sldId id="270" r:id="rId8"/>
    <p:sldId id="271" r:id="rId9"/>
    <p:sldId id="273" r:id="rId10"/>
    <p:sldId id="275" r:id="rId11"/>
    <p:sldId id="274" r:id="rId12"/>
    <p:sldId id="276" r:id="rId13"/>
    <p:sldId id="277" r:id="rId14"/>
    <p:sldId id="284" r:id="rId15"/>
    <p:sldId id="278" r:id="rId16"/>
    <p:sldId id="279" r:id="rId17"/>
    <p:sldId id="280" r:id="rId18"/>
    <p:sldId id="281" r:id="rId19"/>
    <p:sldId id="282" r:id="rId20"/>
    <p:sldId id="283" r:id="rId21"/>
    <p:sldId id="257" r:id="rId22"/>
    <p:sldId id="258" r:id="rId23"/>
    <p:sldId id="259" r:id="rId24"/>
    <p:sldId id="260" r:id="rId25"/>
    <p:sldId id="261" r:id="rId26"/>
    <p:sldId id="286" r:id="rId27"/>
    <p:sldId id="262" r:id="rId28"/>
    <p:sldId id="285" r:id="rId29"/>
    <p:sldId id="294" r:id="rId30"/>
    <p:sldId id="263" r:id="rId31"/>
    <p:sldId id="264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476" y="-23083"/>
            <a:ext cx="925252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Система </a:t>
            </a:r>
            <a:r>
              <a:rPr lang="ru-RU" b="1" dirty="0" smtClean="0"/>
              <a:t>водоснабжения и водоотведения города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50" y="2880666"/>
            <a:ext cx="4714384" cy="3627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6508532"/>
            <a:ext cx="498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Преподаватель Кудрявцева Наталья Игоревна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087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ПМ 04. Информационные системы обеспечения градостроительной деятельности</a:t>
            </a:r>
            <a:endParaRPr lang="ru-RU" dirty="0"/>
          </a:p>
          <a:p>
            <a:pPr algn="ctr"/>
            <a:r>
              <a:rPr lang="ru-RU" b="1" dirty="0"/>
              <a:t>МДК 04.01 Тема 4.2 «</a:t>
            </a:r>
            <a:r>
              <a:rPr lang="ru-RU" b="1" i="1" dirty="0"/>
              <a:t>Инженерное благоустройство застроенных территорий (микрорайонов, кварталов)».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8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641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Сети и сооружения системы водоснабжения города с подземным источником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2"/>
          <a:stretch/>
        </p:blipFill>
        <p:spPr>
          <a:xfrm>
            <a:off x="179512" y="1412776"/>
            <a:ext cx="8640960" cy="3445958"/>
          </a:xfrm>
        </p:spPr>
      </p:pic>
      <p:sp>
        <p:nvSpPr>
          <p:cNvPr id="5" name="TextBox 4"/>
          <p:cNvSpPr txBox="1"/>
          <p:nvPr/>
        </p:nvSpPr>
        <p:spPr>
          <a:xfrm>
            <a:off x="720770" y="472514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– водозаборные сооружения; 2 – насосная станция первого подъема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3 - водоводы первого подъема; 4 – очистные сооружения; 5 – резервуар чистой воды; 6 – насосная станция второго подъема; 7 – водоводы второго подъема; 8 – наружная водопроводная сеть города; 9 – водонапорная башня; 10 – водоводы, соединяющие водонапорную башню с сетью города; 11 – водозаборные скважины; 12 сборный резервуар.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Сети и сооружения системы водоснабжения города с подземным источником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Схема значительно упро­щена по сравнению со схемой водоснабжения города с поверхностным источником, так как отсутствует дорогостоящий комплекс очистки воды, поскольку подземные воды обладают не только прекрасными вкусовыми качествами, но также не требуют глубо­кой очистки. В отдельных случаях могут применяться местные установки для обезжелезивания или удаления избыточных солей, а также для обеззараживания воды. Они устанавливаются на насос­ной станции. Поэтому, согласно схеме (см. рис. 1</a:t>
            </a:r>
            <a:r>
              <a:rPr lang="ru-RU" i="1" dirty="0"/>
              <a:t>б),</a:t>
            </a:r>
            <a:r>
              <a:rPr lang="ru-RU" dirty="0"/>
              <a:t> вода из водозаборных скважин </a:t>
            </a:r>
            <a:r>
              <a:rPr lang="ru-RU" i="1" dirty="0"/>
              <a:t>11</a:t>
            </a:r>
            <a:r>
              <a:rPr lang="ru-RU" dirty="0"/>
              <a:t> поступает в сборный резервуар </a:t>
            </a:r>
            <a:r>
              <a:rPr lang="ru-RU" i="1" dirty="0"/>
              <a:t>12,</a:t>
            </a:r>
            <a:r>
              <a:rPr lang="ru-RU" dirty="0"/>
              <a:t> а за­тем насосами насосной станции </a:t>
            </a:r>
            <a:r>
              <a:rPr lang="ru-RU" i="1" dirty="0"/>
              <a:t>6</a:t>
            </a:r>
            <a:r>
              <a:rPr lang="ru-RU" dirty="0"/>
              <a:t>подается в городскую водопро­водную сеть </a:t>
            </a:r>
            <a:r>
              <a:rPr lang="ru-RU" i="1" dirty="0"/>
              <a:t>8.</a:t>
            </a:r>
            <a:r>
              <a:rPr lang="ru-RU" dirty="0"/>
              <a:t> Подача воды в город в ряде случаев может быть и двусторонней.</a:t>
            </a:r>
          </a:p>
        </p:txBody>
      </p:sp>
    </p:spTree>
    <p:extLst>
      <p:ext uri="{BB962C8B-B14F-4D97-AF65-F5344CB8AC3E}">
        <p14:creationId xmlns:p14="http://schemas.microsoft.com/office/powerpoint/2010/main" val="21230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Основные </a:t>
            </a:r>
            <a:r>
              <a:rPr lang="ru-RU" dirty="0"/>
              <a:t>достоинства и недостатки </a:t>
            </a:r>
            <a:r>
              <a:rPr lang="ru-RU" dirty="0" smtClean="0"/>
              <a:t> систем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33343"/>
              </p:ext>
            </p:extLst>
          </p:nvPr>
        </p:nvGraphicFramePr>
        <p:xfrm>
          <a:off x="578503" y="1600200"/>
          <a:ext cx="7986993" cy="4525962"/>
        </p:xfrm>
        <a:graphic>
          <a:graphicData uri="http://schemas.openxmlformats.org/drawingml/2006/table">
            <a:tbl>
              <a:tblPr/>
              <a:tblGrid>
                <a:gridCol w="2662331"/>
                <a:gridCol w="2662331"/>
                <a:gridCol w="2662331"/>
              </a:tblGrid>
              <a:tr h="354977"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Виды систем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Достоинства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Недостатки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609"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С поверхност­ным источником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Обеспечивает подачу практи­чески любого необходимого ко­личества воды с учетом перспективного роста городов. Надеж­на  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Большая строительная и экс­плуатационная стоимости. Гро­моздкость. Экологическое несо­вершенство ввиду возможного увеличения объема очистных сооружений  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376"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С подземным источником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latin typeface="Times New Roman" pitchFamily="18" charset="0"/>
                          <a:cs typeface="Times New Roman" pitchFamily="18" charset="0"/>
                        </a:rPr>
                        <a:t>Обеспечивает высокое санитарное качество воды. Не нару­шает экологию окружающей среды  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Ограниченность применения из-за недостаточной мощности водоносных горизонтов. Возмо­жность нарушения в ряде случа­ев несущей способности грунтов  </a:t>
                      </a:r>
                    </a:p>
                  </a:txBody>
                  <a:tcPr marL="88744" marR="88744" marT="44372" marB="4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5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УСТРОЙСТВО НАРУЖНОЙ ВОДОПРОВОДНОЙ СЕТИ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Водопроводная сеть является одним из основных элементов системы водоснабжения и неразрывно связана с работой водоводов, насосными станциями, подающими воду в сеть, а также с регулиру­ющими емкостями (водонапорными башнями и резервуарами).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910356"/>
            <a:ext cx="2769173" cy="29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На­ружная водопроводная сеть в отличие от водоводов не только транспортирует воду, но и распределяет ее потребителям. До 60% стоимости сооружения систем водоснабжения городов приходится на долю устройства наружной водопроводной сети.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992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Водопроводная наружная сеть должна удовлетворять следу­ющим основным требованиям: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8489"/>
            <a:ext cx="8229600" cy="4389120"/>
          </a:xfrm>
        </p:spPr>
        <p:txBody>
          <a:bodyPr/>
          <a:lstStyle/>
          <a:p>
            <a:r>
              <a:rPr lang="ru-RU" dirty="0"/>
              <a:t>- обеспечивать подачу заданного количества и качества воды по­требителям под требуемым напором;</a:t>
            </a:r>
          </a:p>
          <a:p>
            <a:r>
              <a:rPr lang="ru-RU" dirty="0"/>
              <a:t>- обеспечивать экологическую надежность и бесперебойность снаб­жения водой потребителей (с учетом перспектив их роста);</a:t>
            </a:r>
          </a:p>
          <a:p>
            <a:r>
              <a:rPr lang="ru-RU" dirty="0"/>
              <a:t>- быть экономичной.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96" y="4509119"/>
            <a:ext cx="3590203" cy="23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Все эти требования достигаются решением следующих основных задач: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389120"/>
          </a:xfrm>
        </p:spPr>
        <p:txBody>
          <a:bodyPr/>
          <a:lstStyle/>
          <a:p>
            <a:r>
              <a:rPr lang="ru-RU" dirty="0"/>
              <a:t>выбором экологически чистого, экономичного и надежного ма­териала труб;</a:t>
            </a:r>
          </a:p>
          <a:p>
            <a:r>
              <a:rPr lang="ru-RU" dirty="0"/>
              <a:t>правильным выполнением гидравлического расчета сети (опре­деление экономически выгодных диаметров труб и потерь напора в сети);</a:t>
            </a:r>
          </a:p>
          <a:p>
            <a:r>
              <a:rPr lang="ru-RU" dirty="0"/>
              <a:t>правильным выбором конфигурации наружной водопроводной сети в плане.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77" y="4284821"/>
            <a:ext cx="3591867" cy="23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Наружная водопроводная сеть состоит из: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b="1" dirty="0"/>
              <a:t>системы магистральных линий,</a:t>
            </a:r>
            <a:r>
              <a:rPr lang="ru-RU" dirty="0"/>
              <a:t> идущих в направлении движения основных масс воды, транспортирующих воду в районы и кварталы города (диаметры линий рассчитываются);</a:t>
            </a:r>
          </a:p>
          <a:p>
            <a:r>
              <a:rPr lang="ru-RU" dirty="0"/>
              <a:t>- </a:t>
            </a:r>
            <a:r>
              <a:rPr lang="ru-RU" b="1" dirty="0"/>
              <a:t>распределительной сети труб,</a:t>
            </a:r>
            <a:r>
              <a:rPr lang="ru-RU" dirty="0"/>
              <a:t> подающих воду к отдельным домо­вым ответвлениям и пожарным гидрантам (диаметры труб прини­маются по величине пропускаемого пожарного расхода).</a:t>
            </a:r>
          </a:p>
          <a:p>
            <a:pPr marL="0" indent="0">
              <a:buNone/>
            </a:pPr>
            <a:r>
              <a:rPr lang="ru-RU" dirty="0"/>
              <a:t>В практике водоснабжения используют два основных вида сетей:</a:t>
            </a:r>
          </a:p>
          <a:p>
            <a:r>
              <a:rPr lang="ru-RU" b="1" dirty="0"/>
              <a:t>разветвленные (тупиковые)</a:t>
            </a:r>
            <a:r>
              <a:rPr lang="ru-RU" dirty="0"/>
              <a:t> (рис. 2</a:t>
            </a:r>
            <a:r>
              <a:rPr lang="ru-RU" i="1" dirty="0"/>
              <a:t>а)</a:t>
            </a:r>
            <a:r>
              <a:rPr lang="ru-RU" dirty="0"/>
              <a:t> и </a:t>
            </a:r>
            <a:r>
              <a:rPr lang="ru-RU" b="1" dirty="0"/>
              <a:t>кольцевые</a:t>
            </a:r>
            <a:r>
              <a:rPr lang="ru-RU" dirty="0"/>
              <a:t> (рис. 2</a:t>
            </a:r>
            <a:r>
              <a:rPr lang="ru-RU" i="1" dirty="0"/>
              <a:t>б). </a:t>
            </a:r>
            <a:r>
              <a:rPr lang="ru-RU" dirty="0"/>
              <a:t>Последние представляют собой систему замкнутых контуров или колец.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857781" cy="5990577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56503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___ - магистральные трубопроводы;</a:t>
            </a:r>
          </a:p>
          <a:p>
            <a:r>
              <a:rPr lang="ru-RU" dirty="0"/>
              <a:t>- - - - распределительная сеть;</a:t>
            </a:r>
          </a:p>
          <a:p>
            <a:r>
              <a:rPr lang="ru-RU" dirty="0"/>
              <a:t>а* - место возможной аварии на трубопроводе.</a:t>
            </a:r>
          </a:p>
        </p:txBody>
      </p:sp>
    </p:spTree>
    <p:extLst>
      <p:ext uri="{BB962C8B-B14F-4D97-AF65-F5344CB8AC3E}">
        <p14:creationId xmlns:p14="http://schemas.microsoft.com/office/powerpoint/2010/main" val="34653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Факторы, влияющие на материал водопроводных труб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389120"/>
          </a:xfrm>
        </p:spPr>
        <p:txBody>
          <a:bodyPr>
            <a:normAutofit/>
          </a:bodyPr>
          <a:lstStyle/>
          <a:p>
            <a:r>
              <a:rPr lang="ru-RU" b="1" dirty="0"/>
              <a:t>экология района прокладки:</a:t>
            </a:r>
            <a:r>
              <a:rPr lang="ru-RU" dirty="0"/>
              <a:t> сейсмичность района прокладки, са­нитарные условия, агрессивность грунтов и воды, климатические условия, гидрогеология грунтов, их механическая прочность;</a:t>
            </a:r>
          </a:p>
          <a:p>
            <a:r>
              <a:rPr lang="ru-RU" b="1" dirty="0"/>
              <a:t>сроки эксплуатации труб;</a:t>
            </a:r>
            <a:endParaRPr lang="ru-RU" dirty="0"/>
          </a:p>
          <a:p>
            <a:r>
              <a:rPr lang="ru-RU" b="1" dirty="0"/>
              <a:t>статические расчеты:</a:t>
            </a:r>
            <a:r>
              <a:rPr lang="ru-RU" dirty="0"/>
              <a:t> внутреннего гидростатического давления в трубах, массы грунта и временных нагрузок, возможности образования вакуума в трубах.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166057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Система водоснабжения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ru-RU" dirty="0" smtClean="0"/>
              <a:t>Это комплекс </a:t>
            </a:r>
            <a:r>
              <a:rPr lang="ru-RU" dirty="0"/>
              <a:t>инженерных сооружений, предназначенных для забора воды из источника, очистки, хранения и подачи потребителю.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3973"/>
          <a:stretch/>
        </p:blipFill>
        <p:spPr>
          <a:xfrm>
            <a:off x="1129171" y="2852936"/>
            <a:ext cx="7187245" cy="36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МАТЕРИАЛ ВОДОПРОВОДНЫХ ТРУБ И ТИПЫ ИХ СОЕДИНЕНИЙ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Чугунные </a:t>
            </a:r>
            <a:r>
              <a:rPr lang="ru-RU" b="1" dirty="0"/>
              <a:t>раструбные трубы</a:t>
            </a:r>
            <a:r>
              <a:rPr lang="ru-RU" dirty="0"/>
              <a:t> (ГОСТ 9583 — 75*) с </a:t>
            </a:r>
            <a:r>
              <a:rPr lang="ru-RU" dirty="0" err="1"/>
              <a:t>противокоррозийным</a:t>
            </a:r>
            <a:r>
              <a:rPr lang="ru-RU" dirty="0"/>
              <a:t> покрытием, выполненным в за­водских условиях, широко применяются при устройстве наружных водопроводов. Они долговечны, но плохо сопротивляются динами­ческим нагрузкам и требуют большого расхода металла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Асбестонементные</a:t>
            </a:r>
            <a:r>
              <a:rPr lang="ru-RU" b="1" dirty="0" smtClean="0"/>
              <a:t> </a:t>
            </a:r>
            <a:r>
              <a:rPr lang="ru-RU" b="1" dirty="0"/>
              <a:t>трубы</a:t>
            </a:r>
            <a:r>
              <a:rPr lang="ru-RU" dirty="0"/>
              <a:t> (ГОСТ 539—80*) прочны, стойки к коррозии, </a:t>
            </a:r>
            <a:r>
              <a:rPr lang="ru-RU" dirty="0" err="1"/>
              <a:t>ма­лотеплопроводны</a:t>
            </a:r>
            <a:r>
              <a:rPr lang="ru-RU" dirty="0"/>
              <a:t>, имеют малую массу, но плохо сопротивляются ударам, динамическим нагрузкам и не </a:t>
            </a:r>
            <a:r>
              <a:rPr lang="ru-RU" dirty="0" err="1"/>
              <a:t>экологичны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Железобетонные </a:t>
            </a:r>
            <a:r>
              <a:rPr lang="ru-RU" b="1" dirty="0"/>
              <a:t>напорные трубы</a:t>
            </a:r>
            <a:r>
              <a:rPr lang="ru-RU" dirty="0"/>
              <a:t> (ГОСТ 12586.01—83* и ГОСТ 12586.1—83*) из­готавливаются в большом диапазоне диаметров на различные внут­ренние давления, широко применяются для прокладки магистраль­ных водопроводов и водоводов.</a:t>
            </a:r>
          </a:p>
          <a:p>
            <a:r>
              <a:rPr lang="ru-RU" b="1" dirty="0"/>
              <a:t>Полиэтиленовые трубы</a:t>
            </a:r>
            <a:r>
              <a:rPr lang="ru-RU" dirty="0"/>
              <a:t> (ГОСТ 18599—83*) стойки против кор­розии, обладают небольшой массой, достаточно механически про­чны, долговечны, но имеют большой коэффициент линейного рас­ширения.</a:t>
            </a:r>
          </a:p>
          <a:p>
            <a:r>
              <a:rPr lang="ru-RU" b="1" dirty="0"/>
              <a:t>Стальные трубы</a:t>
            </a:r>
            <a:r>
              <a:rPr lang="ru-RU" dirty="0"/>
              <a:t> электросварные (ГОСТ 10704—91*, 8696—74*) в системах водоснабжения применяют в основном для водово­дов, работающих при значительных внутренних давлениях, а также для водопроводных линий при их укладке в сейсмических районах, при устройстве дюкеров.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5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Система водоотведения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376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омплекс </a:t>
            </a:r>
            <a:r>
              <a:rPr lang="ru-RU" dirty="0"/>
              <a:t>сооружений, предназначенный для приема и отведения сточных вод всех категорий. Удаление сточных вод за пределы населенных пунктов и промышленных предприятий осуществляется, как правило, самотеком по трубам и каналам, поэтому их прокладывают с уклоном. В современных городах устраивают централизованную систему водоотведения, состоящую из внутренних и наружных водоотводящих сетей, насосных станций и очистных сооружений.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47625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Выделяют </a:t>
            </a:r>
            <a:r>
              <a:rPr lang="ru-RU" dirty="0" smtClean="0"/>
              <a:t>четыре </a:t>
            </a:r>
            <a:r>
              <a:rPr lang="ru-RU" dirty="0"/>
              <a:t>основные системы водоотведения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815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Общесплавная система</a:t>
            </a:r>
          </a:p>
          <a:p>
            <a:r>
              <a:rPr lang="ru-RU" b="1" dirty="0" smtClean="0"/>
              <a:t>Раздельная система</a:t>
            </a:r>
          </a:p>
          <a:p>
            <a:r>
              <a:rPr lang="ru-RU" b="1" dirty="0" smtClean="0"/>
              <a:t>Полу-раздельная система</a:t>
            </a:r>
          </a:p>
          <a:p>
            <a:r>
              <a:rPr lang="ru-RU" b="1" dirty="0" smtClean="0"/>
              <a:t>Комбинированная система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032"/>
            <a:ext cx="5976664" cy="29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/>
              <a:t>Общесплавная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меет </a:t>
            </a:r>
            <a:r>
              <a:rPr lang="ru-RU" dirty="0"/>
              <a:t>одну водоотводящую сеть, предназначенную для отвода сточных всех видов: бытовых, производственных и дождевых.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время сильных дождей часть смеси производственно-бытового и дождевого стока сбрасывается в водный поток через ливнеспуски.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73016"/>
            <a:ext cx="4788024" cy="34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b="1" dirty="0"/>
              <a:t>Раздельная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ывает </a:t>
            </a:r>
            <a:r>
              <a:rPr lang="ru-RU" dirty="0"/>
              <a:t>полной и неполной. Полная раздельная система водоотведения имеет две закрытые водоотводящие сети, одна – для отведения бытовых и производственных стоков, вторая – для отвода дождевых сточных вод. Неполная раздельная система отличается от полной тем, что дождевые стоки отводятся открытой сетью, то есть уличными лотками, кюветами и канавами. </a:t>
            </a:r>
            <a:br>
              <a:rPr lang="ru-RU" dirty="0"/>
            </a:br>
            <a:r>
              <a:rPr lang="ru-RU" dirty="0"/>
              <a:t>Дождевые сточные воды могут отводиться в водоем как без очистки, так и с очисткой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3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Полу-раздельная </a:t>
            </a:r>
            <a:r>
              <a:rPr lang="ru-RU" b="1" dirty="0"/>
              <a:t>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Имеет </a:t>
            </a:r>
            <a:r>
              <a:rPr lang="ru-RU" dirty="0"/>
              <a:t>две водоотводящие сети – производственно-бытовую и дождевую. В местах пересечения этих сетей устраивают разделительные камеры, назначение которых состоит в том, чтобы сбрасывать в водоем во время сильных дождей избыточную часть стока. Таким образом, в производственно-бытовую сеть через разделительные камеры поступает только наиболее загрязненная часть ливневых сточных вод. 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5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680853" cy="5760641"/>
          </a:xfrm>
        </p:spPr>
      </p:pic>
    </p:spTree>
    <p:extLst>
      <p:ext uri="{BB962C8B-B14F-4D97-AF65-F5344CB8AC3E}">
        <p14:creationId xmlns:p14="http://schemas.microsoft.com/office/powerpoint/2010/main" val="37298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dirty="0"/>
              <a:t>Комбинированная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такая система, при которой населенный пункт в одной части оборудован общесплавной системой, а в другой – полной раздельной. Такие системы складываются исторически в развивающихся городах.</a:t>
            </a:r>
          </a:p>
        </p:txBody>
      </p:sp>
    </p:spTree>
    <p:extLst>
      <p:ext uri="{BB962C8B-B14F-4D97-AF65-F5344CB8AC3E}">
        <p14:creationId xmlns:p14="http://schemas.microsoft.com/office/powerpoint/2010/main" val="10496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r="23021"/>
          <a:stretch/>
        </p:blipFill>
        <p:spPr>
          <a:xfrm>
            <a:off x="251520" y="52887"/>
            <a:ext cx="8748464" cy="6805113"/>
          </a:xfrm>
        </p:spPr>
      </p:pic>
    </p:spTree>
    <p:extLst>
      <p:ext uri="{BB962C8B-B14F-4D97-AF65-F5344CB8AC3E}">
        <p14:creationId xmlns:p14="http://schemas.microsoft.com/office/powerpoint/2010/main" val="36785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Общесплавная система водоотведения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96331"/>
            <a:ext cx="7620000" cy="3467100"/>
          </a:xfrm>
        </p:spPr>
      </p:pic>
    </p:spTree>
    <p:extLst>
      <p:ext uri="{BB962C8B-B14F-4D97-AF65-F5344CB8AC3E}">
        <p14:creationId xmlns:p14="http://schemas.microsoft.com/office/powerpoint/2010/main" val="12594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Природные источники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Поверхностные</a:t>
            </a:r>
            <a:r>
              <a:rPr lang="ru-RU" dirty="0"/>
              <a:t>(реки, озёра, водохранилища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Имеют </a:t>
            </a:r>
            <a:r>
              <a:rPr lang="ru-RU" dirty="0"/>
              <a:t>следующие характеристики:</a:t>
            </a:r>
          </a:p>
          <a:p>
            <a:r>
              <a:rPr lang="ru-RU" dirty="0"/>
              <a:t>- мутность</a:t>
            </a:r>
          </a:p>
          <a:p>
            <a:r>
              <a:rPr lang="ru-RU" dirty="0"/>
              <a:t>- содержание органических веществ</a:t>
            </a:r>
          </a:p>
          <a:p>
            <a:r>
              <a:rPr lang="ru-RU" dirty="0"/>
              <a:t>- малая </a:t>
            </a:r>
            <a:r>
              <a:rPr lang="ru-RU" dirty="0" smtClean="0"/>
              <a:t>жесткость</a:t>
            </a:r>
          </a:p>
          <a:p>
            <a:pPr marL="0" indent="0">
              <a:buNone/>
            </a:pPr>
            <a:r>
              <a:rPr lang="ru-RU" dirty="0"/>
              <a:t>Подземные (грунтовые воды, артезианские родники).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характеристики:</a:t>
            </a:r>
          </a:p>
          <a:p>
            <a:r>
              <a:rPr lang="ru-RU" dirty="0"/>
              <a:t>- прозрачность</a:t>
            </a:r>
          </a:p>
          <a:p>
            <a:r>
              <a:rPr lang="ru-RU" dirty="0"/>
              <a:t>- малое содержание органики</a:t>
            </a:r>
          </a:p>
          <a:p>
            <a:r>
              <a:rPr lang="ru-RU" dirty="0"/>
              <a:t>- высокая жесткость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1088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Основная </a:t>
            </a:r>
            <a:r>
              <a:rPr lang="ru-RU" b="1" dirty="0" smtClean="0"/>
              <a:t>задача очистных</a:t>
            </a:r>
            <a:r>
              <a:rPr lang="ru-RU" dirty="0"/>
              <a:t> </a:t>
            </a:r>
            <a:r>
              <a:rPr lang="ru-RU" dirty="0" smtClean="0"/>
              <a:t>механизмов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допустить попадания вредных веществ в землю.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30677"/>
            <a:ext cx="7344816" cy="4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Чем очистить воду?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952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Сооружения для биологической очистки </a:t>
            </a:r>
            <a:r>
              <a:rPr lang="ru-RU" dirty="0" smtClean="0"/>
              <a:t>: </a:t>
            </a:r>
            <a:r>
              <a:rPr lang="ru-RU" dirty="0" err="1"/>
              <a:t>преаэраторы</a:t>
            </a:r>
            <a:r>
              <a:rPr lang="ru-RU" dirty="0"/>
              <a:t> и </a:t>
            </a:r>
            <a:r>
              <a:rPr lang="ru-RU" dirty="0" err="1"/>
              <a:t>биокоагуляторы</a:t>
            </a:r>
            <a:r>
              <a:rPr lang="ru-RU" dirty="0"/>
              <a:t> (снижают концентрацию ионов тяжелых металлов и других загрязняющих веществ);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биологические </a:t>
            </a:r>
            <a:r>
              <a:rPr lang="ru-RU" dirty="0"/>
              <a:t>фильтры; </a:t>
            </a:r>
            <a:r>
              <a:rPr lang="ru-RU" dirty="0" err="1"/>
              <a:t>аэротенки</a:t>
            </a:r>
            <a:r>
              <a:rPr lang="ru-RU" dirty="0"/>
              <a:t>, </a:t>
            </a:r>
            <a:r>
              <a:rPr lang="ru-RU" dirty="0" err="1"/>
              <a:t>илососы</a:t>
            </a:r>
            <a:r>
              <a:rPr lang="ru-RU" dirty="0"/>
              <a:t>, </a:t>
            </a:r>
            <a:r>
              <a:rPr lang="ru-RU" dirty="0" err="1"/>
              <a:t>метатенки</a:t>
            </a:r>
            <a:r>
              <a:rPr lang="ru-RU" dirty="0"/>
              <a:t> (сооружения для очистки аэробным и анаэробным способом);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вторичные </a:t>
            </a:r>
            <a:r>
              <a:rPr lang="ru-RU" dirty="0"/>
              <a:t>отстойники, </a:t>
            </a:r>
            <a:r>
              <a:rPr lang="ru-RU" dirty="0" err="1"/>
              <a:t>илоотделители</a:t>
            </a:r>
            <a:r>
              <a:rPr lang="ru-RU" dirty="0"/>
              <a:t> и поля фильтрации (предназначены для полной биологической очистки стоков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биологические пруды (предназначаются для глубокой очистки стоков содержащих много органических веществ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54" y="3659206"/>
            <a:ext cx="4720125" cy="2592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820790"/>
            <a:ext cx="41702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доочистке сточных вод применяется их нейтрализация и фильтрация. Дезинфекция или обеззараживание производится хлором (необходимо хлорное хозяйство) или электролизом (необходимо сооружение электролизных установок).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4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45973" cy="5271864"/>
          </a:xfrm>
        </p:spPr>
      </p:pic>
    </p:spTree>
    <p:extLst>
      <p:ext uri="{BB962C8B-B14F-4D97-AF65-F5344CB8AC3E}">
        <p14:creationId xmlns:p14="http://schemas.microsoft.com/office/powerpoint/2010/main" val="27367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источнику водоснабжения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123" y="16288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1.Бесперебойная </a:t>
            </a:r>
            <a:r>
              <a:rPr lang="ru-RU" dirty="0"/>
              <a:t>подача качественной воды</a:t>
            </a:r>
          </a:p>
          <a:p>
            <a:pPr marL="0" indent="0">
              <a:buNone/>
            </a:pPr>
            <a:r>
              <a:rPr lang="ru-RU" dirty="0"/>
              <a:t>2.Достаточная мощность (экологическое равновесие)</a:t>
            </a:r>
          </a:p>
          <a:p>
            <a:pPr marL="0" indent="0">
              <a:buNone/>
            </a:pPr>
            <a:r>
              <a:rPr lang="ru-RU" dirty="0"/>
              <a:t>3. Небольшое расстояние от объекта потребления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6652582" cy="34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6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категории потребления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69" y="1412776"/>
            <a:ext cx="8229600" cy="438912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хозяйственно-питьевые нужды (вкл. поливка)</a:t>
            </a:r>
          </a:p>
          <a:p>
            <a:r>
              <a:rPr lang="ru-RU" dirty="0"/>
              <a:t>- производственные цели (транспорт, с/х, промышленность)</a:t>
            </a:r>
          </a:p>
          <a:p>
            <a:r>
              <a:rPr lang="ru-RU" dirty="0"/>
              <a:t>- пожаротушение и собств. нужды, водопровод (промывка фильтров, сети и т.д.)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3435"/>
            <a:ext cx="914400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83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Сети и сооружения системы водоснабжения города с поверхност­ным источником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4"/>
          <a:stretch/>
        </p:blipFill>
        <p:spPr>
          <a:xfrm>
            <a:off x="0" y="1844824"/>
            <a:ext cx="9144000" cy="2898099"/>
          </a:xfrm>
        </p:spPr>
      </p:pic>
      <p:sp>
        <p:nvSpPr>
          <p:cNvPr id="6" name="TextBox 5"/>
          <p:cNvSpPr txBox="1"/>
          <p:nvPr/>
        </p:nvSpPr>
        <p:spPr>
          <a:xfrm>
            <a:off x="712660" y="443711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– водозаборные сооружения; 2 – насосная станция первого подъема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3 - водоводы первого подъема; 4 – очистные сооружения; 5 – резервуар чистой воды; 6 – насосная станция второго подъема; 7 – водоводы второго подъема; 8 – наружная водопроводная сеть города; 9 – водонапорная башня; 10 – водоводы, соединяющие водонапорную башню с сетью города; 11 – водозаборные скважины; 12 сборный резервуар.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Сети и сооружения системы водоснабжения города с поверхност­ным источником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Вода поступает в во­дозаборные сооружения 7, откуда насосами насосной станции пер­вого подъема 2 по водоводам первого подъема </a:t>
            </a:r>
            <a:r>
              <a:rPr lang="ru-RU" i="1" dirty="0"/>
              <a:t>3</a:t>
            </a:r>
            <a:r>
              <a:rPr lang="ru-RU" dirty="0"/>
              <a:t> подается на очистные сооружения </a:t>
            </a:r>
            <a:r>
              <a:rPr lang="ru-RU" i="1" dirty="0"/>
              <a:t>4.</a:t>
            </a:r>
            <a:r>
              <a:rPr lang="ru-RU" dirty="0"/>
              <a:t> После очистки из резервуаров чистой воды </a:t>
            </a:r>
            <a:r>
              <a:rPr lang="ru-RU" i="1" dirty="0"/>
              <a:t>5</a:t>
            </a:r>
            <a:r>
              <a:rPr lang="ru-RU" dirty="0"/>
              <a:t> она забирается насосами насосной станции второго подъема </a:t>
            </a:r>
            <a:r>
              <a:rPr lang="ru-RU" i="1" dirty="0"/>
              <a:t>6</a:t>
            </a:r>
            <a:r>
              <a:rPr lang="ru-RU" dirty="0"/>
              <a:t> и по водоводам второго подъема 7 подается в наружную водопро­водную сеть города </a:t>
            </a:r>
            <a:r>
              <a:rPr lang="ru-RU" i="1" dirty="0"/>
              <a:t>8,</a:t>
            </a:r>
            <a:r>
              <a:rPr lang="ru-RU" dirty="0"/>
              <a:t> распределяющую воду по отдельным рай­онам и кварталам города. Водонапорная башня </a:t>
            </a:r>
            <a:r>
              <a:rPr lang="ru-RU" i="1" dirty="0"/>
              <a:t>9</a:t>
            </a:r>
            <a:r>
              <a:rPr lang="ru-RU" dirty="0"/>
              <a:t> может распола­гаться перед, в середине, либо за сетью города. В последнем случае она называется </a:t>
            </a:r>
            <a:r>
              <a:rPr lang="ru-RU" dirty="0" err="1"/>
              <a:t>контрбашней</a:t>
            </a:r>
            <a:r>
              <a:rPr lang="ru-RU" dirty="0"/>
              <a:t>. Сеть города с водонапорной башней соединяют водоводы </a:t>
            </a:r>
            <a:r>
              <a:rPr lang="ru-RU" i="1" dirty="0"/>
              <a:t>10.</a:t>
            </a:r>
            <a:r>
              <a:rPr lang="ru-RU" dirty="0"/>
              <a:t> Все водоводы проектируются не менее чем в две нитки на случай аварии. Аварийный водовод должен обеспечи­вать пропуск не менее 70% суточного потребления воды городом. По способу подачи воды водоводы могут быть нагнета тельными и самотечными.</a:t>
            </a:r>
          </a:p>
        </p:txBody>
      </p:sp>
    </p:spTree>
    <p:extLst>
      <p:ext uri="{BB962C8B-B14F-4D97-AF65-F5344CB8AC3E}">
        <p14:creationId xmlns:p14="http://schemas.microsoft.com/office/powerpoint/2010/main" val="25714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Взаимное расположение сооружений системы водоснабжения их состав могут быть различными. Насосная водопроводная станция первого подъема может быть совмещена с водоприемным сооружением, а насосная станция второго подъема располагаться в одном блоке с резервуаром чистой воды. Существенное влияние на расположение сооружений системы оказывает рельеф местности. При расположении источника водоснабжения на значительной вы­соте по отношению к городу вода из источника подается без помощи насосов, т. е. самотеком. Водонапорная башня всегда располагается на возвышенностей. При наличии вблизи населенного пункта значительного естественного возвышения вместо водона­порной башни проектируется нагорный резервуар.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4032448" cy="19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4392488" cy="65253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Водонапорная башня в системе выполняет напорно-регулирующую функцию, т. е. компенсирует несовпадение режимов подачи воды насосами и ее потребление городом в отдельные часы суток, аккумулируя избыток подаваемой воды в одни часы и восполняя ее недостачу в другие. При этом расход воды для тушения одного внутреннего и одного наружного пожара в течение 10 мин хранится в баке башни постоянно. Если водонапорная башня в системе водоснабжения города отсутствует, то в часы минимального водопотребления подача воды в город осуществляется насосами меньшей производительности, расположенными на насосной станции второго подъема.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/>
          <a:stretch/>
        </p:blipFill>
        <p:spPr>
          <a:xfrm>
            <a:off x="4860032" y="825318"/>
            <a:ext cx="397209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1037</Words>
  <Application>Microsoft Office PowerPoint</Application>
  <PresentationFormat>Экран (4:3)</PresentationFormat>
  <Paragraphs>101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Система водоснабжения и водоотведения города</vt:lpstr>
      <vt:lpstr>Система водоснабжения </vt:lpstr>
      <vt:lpstr>Природные источники :</vt:lpstr>
      <vt:lpstr>Требования к источнику водоснабжения </vt:lpstr>
      <vt:lpstr>Основные категории потребления </vt:lpstr>
      <vt:lpstr>Сети и сооружения системы водоснабжения города с поверхност­ным источником </vt:lpstr>
      <vt:lpstr>Сети и сооружения системы водоснабжения города с поверхност­ным источником </vt:lpstr>
      <vt:lpstr>Презентация PowerPoint</vt:lpstr>
      <vt:lpstr>Презентация PowerPoint</vt:lpstr>
      <vt:lpstr>Сети и сооружения системы водоснабжения города с подземным источником </vt:lpstr>
      <vt:lpstr>Сети и сооружения системы водоснабжения города с подземным источником </vt:lpstr>
      <vt:lpstr> Основные достоинства и недостатки  систем</vt:lpstr>
      <vt:lpstr>УСТРОЙСТВО НАРУЖНОЙ ВОДОПРОВОДНОЙ СЕТИ ГОРОДА</vt:lpstr>
      <vt:lpstr>Презентация PowerPoint</vt:lpstr>
      <vt:lpstr>Водопроводная наружная сеть должна удовлетворять следу­ющим основным требованиям:</vt:lpstr>
      <vt:lpstr>Все эти требования достигаются решением следующих основных задач:</vt:lpstr>
      <vt:lpstr>Наружная водопроводная сеть состоит из: </vt:lpstr>
      <vt:lpstr>Презентация PowerPoint</vt:lpstr>
      <vt:lpstr>Факторы, влияющие на материал водопроводных труб</vt:lpstr>
      <vt:lpstr>МАТЕРИАЛ ВОДОПРОВОДНЫХ ТРУБ И ТИПЫ ИХ СОЕДИНЕНИЙ</vt:lpstr>
      <vt:lpstr>Система водоотведения города</vt:lpstr>
      <vt:lpstr>Выделяют четыре основные системы водоотведения</vt:lpstr>
      <vt:lpstr>Общесплавная система</vt:lpstr>
      <vt:lpstr>Раздельная система</vt:lpstr>
      <vt:lpstr>Полу-раздельная система</vt:lpstr>
      <vt:lpstr>Презентация PowerPoint</vt:lpstr>
      <vt:lpstr>Комбинированная система</vt:lpstr>
      <vt:lpstr>Презентация PowerPoint</vt:lpstr>
      <vt:lpstr>Общесплавная система водоотведения</vt:lpstr>
      <vt:lpstr>Основная задача очистных механизмов</vt:lpstr>
      <vt:lpstr>Чем очистить воду?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водоснабжения водоотведения города</dc:title>
  <dc:creator>User</dc:creator>
  <cp:lastModifiedBy>User</cp:lastModifiedBy>
  <cp:revision>18</cp:revision>
  <dcterms:created xsi:type="dcterms:W3CDTF">2019-11-05T05:33:25Z</dcterms:created>
  <dcterms:modified xsi:type="dcterms:W3CDTF">2020-02-25T09:24:44Z</dcterms:modified>
</cp:coreProperties>
</file>