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7E2E3-F9D3-4206-9589-DD9C4C2BBF8F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AA4B1-9481-46E0-B05A-CE106B361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7E2E3-F9D3-4206-9589-DD9C4C2BBF8F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AA4B1-9481-46E0-B05A-CE106B361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7E2E3-F9D3-4206-9589-DD9C4C2BBF8F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AA4B1-9481-46E0-B05A-CE106B361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7E2E3-F9D3-4206-9589-DD9C4C2BBF8F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AA4B1-9481-46E0-B05A-CE106B361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7E2E3-F9D3-4206-9589-DD9C4C2BBF8F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AA4B1-9481-46E0-B05A-CE106B361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7E2E3-F9D3-4206-9589-DD9C4C2BBF8F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AA4B1-9481-46E0-B05A-CE106B361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7E2E3-F9D3-4206-9589-DD9C4C2BBF8F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AA4B1-9481-46E0-B05A-CE106B361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7E2E3-F9D3-4206-9589-DD9C4C2BBF8F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AA4B1-9481-46E0-B05A-CE106B361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7E2E3-F9D3-4206-9589-DD9C4C2BBF8F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AA4B1-9481-46E0-B05A-CE106B361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7E2E3-F9D3-4206-9589-DD9C4C2BBF8F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AA4B1-9481-46E0-B05A-CE106B361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7E2E3-F9D3-4206-9589-DD9C4C2BBF8F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AA4B1-9481-46E0-B05A-CE106B36194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67E2E3-F9D3-4206-9589-DD9C4C2BBF8F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8AA4B1-9481-46E0-B05A-CE106B3619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Тема: Пространственные </a:t>
            </a:r>
            <a:r>
              <a:rPr lang="ru-RU" dirty="0"/>
              <a:t>данные и пространственная информация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77640" y="3647944"/>
            <a:ext cx="4726808" cy="219797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ПМ 02. Составление картографических материалов</a:t>
            </a:r>
          </a:p>
          <a:p>
            <a:r>
              <a:rPr lang="ru-RU" dirty="0"/>
              <a:t>                     и ведение кадастров с применением программных средств и комплексов</a:t>
            </a:r>
          </a:p>
          <a:p>
            <a:endParaRPr lang="ru-RU" dirty="0"/>
          </a:p>
          <a:p>
            <a:r>
              <a:rPr lang="ru-RU" dirty="0"/>
              <a:t>МДК 02.01 Тема 2.5 «Геоинформационные системы ведения градостроительного кадастра»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5863152"/>
            <a:ext cx="387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Кудрявцева Наталья Игоревна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3"/>
            <a:ext cx="2906041" cy="277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8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Источником </a:t>
            </a:r>
            <a:r>
              <a:rPr lang="ru-RU" b="1" dirty="0"/>
              <a:t>метрической</a:t>
            </a:r>
            <a:r>
              <a:rPr lang="ru-RU" dirty="0"/>
              <a:t> </a:t>
            </a:r>
            <a:r>
              <a:rPr lang="ru-RU" b="1" dirty="0"/>
              <a:t>информации</a:t>
            </a:r>
            <a:r>
              <a:rPr lang="ru-RU" dirty="0"/>
              <a:t> является способность человека отличать друг от друга различные части пространства, и осуществлять измерения расстояний, площадей, объемов. </a:t>
            </a:r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Метрическая </a:t>
            </a:r>
            <a:r>
              <a:rPr lang="ru-RU" b="1" dirty="0"/>
              <a:t>информация</a:t>
            </a:r>
            <a:r>
              <a:rPr lang="ru-RU" dirty="0"/>
              <a:t>, таким образом, отражает свойство предметов располагаться в определенной части пространства и занимать некоторую его часть.</a:t>
            </a:r>
          </a:p>
        </p:txBody>
      </p:sp>
    </p:spTree>
    <p:extLst>
      <p:ext uri="{BB962C8B-B14F-4D97-AF65-F5344CB8AC3E}">
        <p14:creationId xmlns:p14="http://schemas.microsoft.com/office/powerpoint/2010/main" val="58913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Топологическая информация </a:t>
            </a:r>
            <a:r>
              <a:rPr lang="ru-RU" dirty="0"/>
              <a:t>отражает топологические свойства пространства, то есть такие свойства, которые не изменяются при любых линейных деформациях пространства производимых без разрывов и склеиваний.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топологической информации относятся: точки пересечений объектов, информация о примыканиях объектов друг к другу (или общих границах). Простейшими топологическими свойствами являются характеристики относительного положения объектов друг относительно друга.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77928"/>
            <a:ext cx="2232248" cy="1785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26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1051560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187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Итак, для того, чтобы информационное представление объектов можно было назвать «пространственным», к нему как минимум, необходимо добавить атрибут, однозначно описывающий область пространства, в которой локализован, расположен объект. Добавление такого атрибута к обычной базе данных превращает ее в геоинформационную систему.</a:t>
            </a:r>
          </a:p>
        </p:txBody>
      </p:sp>
    </p:spTree>
    <p:extLst>
      <p:ext uri="{BB962C8B-B14F-4D97-AF65-F5344CB8AC3E}">
        <p14:creationId xmlns:p14="http://schemas.microsoft.com/office/powerpoint/2010/main" val="290448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75463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Задать такие атрибуты можно двумя путями: указать абсолютное расположение объекта через его координаты (координаты его границы), или указать относительное расположение объекта относительно другого объекта.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174604" cy="323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06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Модели хранения пространственной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183880" cy="28803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соответствии с этим мы можем определить две модели хранения пространственной информации: векторная (абсолютное расположение) и растровая (относительное расположение).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25571"/>
            <a:ext cx="4265168" cy="319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502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114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Пространственная информация— это информация о пространственном расположении говорящего по отношению к слушателю: </a:t>
            </a:r>
            <a:r>
              <a:rPr lang="ru-RU" b="1" dirty="0"/>
              <a:t>азимут</a:t>
            </a:r>
            <a:r>
              <a:rPr lang="ru-RU" dirty="0"/>
              <a:t> (справа, слева, спереди, сзади), </a:t>
            </a:r>
            <a:r>
              <a:rPr lang="ru-RU" b="1" dirty="0"/>
              <a:t>расстояние, движение </a:t>
            </a:r>
            <a:r>
              <a:rPr lang="ru-RU" dirty="0"/>
              <a:t>(удаление, приближение, передвижение вокруг слушателя и т. п.).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29000"/>
            <a:ext cx="406717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88266"/>
            <a:ext cx="3816424" cy="291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14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799" y="155679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Геоинформационное </a:t>
            </a:r>
            <a:r>
              <a:rPr lang="ru-RU" dirty="0" smtClean="0">
                <a:solidFill>
                  <a:schemeClr val="tx1"/>
                </a:solidFill>
              </a:rPr>
              <a:t>картографирование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Электронные </a:t>
            </a:r>
            <a:r>
              <a:rPr lang="ru-RU" dirty="0"/>
              <a:t>ГИС и бумажные карты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22146"/>
            <a:ext cx="4372584" cy="3255125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Бумажные карты являются простейшими геоинформационными системами (позволяют хранить, анализировать, создавать географическую информацию).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401955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394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Неудобства для работы: разные масштабы, проекции, необходимость большого количества листов карт (бумаги), трудность работы одновременно с несколькими разными </a:t>
            </a:r>
            <a:r>
              <a:rPr lang="ru-RU" dirty="0" err="1"/>
              <a:t>картматериалами</a:t>
            </a:r>
            <a:r>
              <a:rPr lang="ru-RU" dirty="0"/>
              <a:t> (например, при оценке видового разнообразия, поиске возможных местообитаний, расчетах площадей и длин и </a:t>
            </a:r>
            <a:r>
              <a:rPr lang="ru-RU" dirty="0" err="1"/>
              <a:t>тд</a:t>
            </a:r>
            <a:r>
              <a:rPr lang="ru-RU" dirty="0"/>
              <a:t>.), сложности создания определенных карт, большие затраты времени и людских ресурсов.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21088"/>
            <a:ext cx="2255912" cy="2255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0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/>
          <a:lstStyle/>
          <a:p>
            <a:r>
              <a:rPr lang="ru-RU" dirty="0"/>
              <a:t>Преимущества ГИС: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183880" cy="453650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§ возможность сопоставления карт разных масштабов и проекций;</a:t>
            </a:r>
          </a:p>
          <a:p>
            <a:r>
              <a:rPr lang="ru-RU" dirty="0"/>
              <a:t>§ удобства хранения и обработки огромных объемов географической информации;</a:t>
            </a:r>
          </a:p>
          <a:p>
            <a:r>
              <a:rPr lang="ru-RU" dirty="0"/>
              <a:t>§ оперативный анализ пространственных и логических связей различных объектов и свойств отдельных элементов;</a:t>
            </a:r>
          </a:p>
          <a:p>
            <a:r>
              <a:rPr lang="ru-RU" dirty="0"/>
              <a:t>§ простота создания своих собственных данных и карт;</a:t>
            </a:r>
          </a:p>
          <a:p>
            <a:r>
              <a:rPr lang="ru-RU" dirty="0"/>
              <a:t>§ широкий диапазон изобразительных свойств;</a:t>
            </a:r>
          </a:p>
          <a:p>
            <a:r>
              <a:rPr lang="ru-RU" dirty="0"/>
              <a:t>§ для </a:t>
            </a:r>
            <a:r>
              <a:rPr lang="ru-RU" dirty="0" err="1"/>
              <a:t>картируемого</a:t>
            </a:r>
            <a:r>
              <a:rPr lang="ru-RU" dirty="0"/>
              <a:t> объекта можно выбрать различные виды классификации, подчеркивающие ту или иную закономерность;</a:t>
            </a:r>
          </a:p>
          <a:p>
            <a:r>
              <a:rPr lang="ru-RU" dirty="0"/>
              <a:t>§ широкие возможности для моделирования и экстраполяции данных;</a:t>
            </a:r>
          </a:p>
          <a:p>
            <a:r>
              <a:rPr lang="ru-RU" dirty="0"/>
              <a:t>§ экономия времени и людских ресурсов в результате автоматизации рутинной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486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60"/>
            <a:ext cx="8183880" cy="1051560"/>
          </a:xfrm>
        </p:spPr>
        <p:txBody>
          <a:bodyPr>
            <a:noAutofit/>
          </a:bodyPr>
          <a:lstStyle/>
          <a:p>
            <a:r>
              <a:rPr lang="ru-RU" sz="2000" dirty="0"/>
              <a:t>Э</a:t>
            </a:r>
            <a:r>
              <a:rPr lang="ru-RU" sz="2000" dirty="0" smtClean="0"/>
              <a:t>лектронные </a:t>
            </a:r>
            <a:r>
              <a:rPr lang="ru-RU" sz="2000" dirty="0"/>
              <a:t>ГИС и бумажные карты </a:t>
            </a:r>
            <a:r>
              <a:rPr lang="ru-RU" sz="2000" dirty="0" smtClean="0"/>
              <a:t>содержанию </a:t>
            </a:r>
            <a:r>
              <a:rPr lang="ru-RU" sz="2000" dirty="0"/>
              <a:t>этапов картографического процесса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719664"/>
              </p:ext>
            </p:extLst>
          </p:nvPr>
        </p:nvGraphicFramePr>
        <p:xfrm>
          <a:off x="467544" y="1340768"/>
          <a:ext cx="8280920" cy="4709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1023"/>
                <a:gridCol w="3689897"/>
              </a:tblGrid>
              <a:tr h="133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Карта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ГИС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</a:tr>
              <a:tr h="133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Процесс картографирования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</a:tr>
              <a:tr h="751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Сбор данных: аэрофотоснимки, геодезические работы и др. Обработка данных: агрегирование, классификация и т.д.; линейный </a:t>
                      </a:r>
                      <a:r>
                        <a:rPr lang="ru-RU" sz="1400" dirty="0" err="1">
                          <a:effectLst/>
                        </a:rPr>
                        <a:t>процессПроизводство</a:t>
                      </a:r>
                      <a:r>
                        <a:rPr lang="ru-RU" sz="1400" dirty="0">
                          <a:effectLst/>
                        </a:rPr>
                        <a:t> карты: конечная стадия (без распространения)  Тиражирование карты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Сбор данных: аэрофотоснимки, геодезические работы и др. Обработка данных: агрегирование, классификация, плюс анализ; циклический процесс Производство карты: не всегда конечный этап. Обычно на основе одной карты создаются и другиеТиражирование карты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</a:tr>
              <a:tr h="133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Функции подсистемы ввода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</a:tr>
              <a:tr h="628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Ввод: запись (компиляция) на бумаге - точки - линии - области  Источники: - аэрофотосъемка - цифровое дистанционное зондирование - геодезические работы - словесные описания и зарисовки - статистические данные и др.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Ввод: запись (кодирование) в память компьютера - точки - линии - области Источники: то же, что и для карт, плюс - готовые цифровые карты - цифровые модели рельефа - цифровые </a:t>
                      </a:r>
                      <a:r>
                        <a:rPr lang="ru-RU" sz="1400" dirty="0" err="1" smtClean="0">
                          <a:effectLst/>
                        </a:rPr>
                        <a:t>оэро</a:t>
                      </a:r>
                      <a:r>
                        <a:rPr lang="ru-RU" sz="1400" dirty="0" smtClean="0">
                          <a:effectLst/>
                        </a:rPr>
                        <a:t>-фотоснимки </a:t>
                      </a:r>
                      <a:r>
                        <a:rPr lang="ru-RU" sz="1400" dirty="0">
                          <a:effectLst/>
                        </a:rPr>
                        <a:t>- цифровые базы данных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90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1051560"/>
          </a:xfrm>
        </p:spPr>
        <p:txBody>
          <a:bodyPr/>
          <a:lstStyle/>
          <a:p>
            <a:r>
              <a:rPr lang="ru-RU" dirty="0"/>
              <a:t>Пространственные данные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2376264"/>
          </a:xfrm>
        </p:spPr>
        <p:txBody>
          <a:bodyPr/>
          <a:lstStyle/>
          <a:p>
            <a:r>
              <a:rPr lang="ru-RU" dirty="0" smtClean="0"/>
              <a:t>данные </a:t>
            </a:r>
            <a:r>
              <a:rPr lang="ru-RU" dirty="0"/>
              <a:t>о пространственных объектах и их наборах. Пространственные данные составляют основу информационного обеспечения геоинформационных </a:t>
            </a:r>
            <a:r>
              <a:rPr lang="ru-RU" dirty="0" smtClean="0"/>
              <a:t>систем.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3333750" cy="255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1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654419"/>
              </p:ext>
            </p:extLst>
          </p:nvPr>
        </p:nvGraphicFramePr>
        <p:xfrm>
          <a:off x="395536" y="476672"/>
          <a:ext cx="8280920" cy="5946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1023"/>
                <a:gridCol w="3689897"/>
              </a:tblGrid>
              <a:tr h="133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Функции подсистемы хранения и выборки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</a:tr>
              <a:tr h="628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Точки, линии и области рисуются на бумаге с помощью символов   Выборка – это просто чтение карты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Точки, линии и области хранятся как растры или координаты и идентификаторы в компьютере. Таблицы атрибутов связаны с координатами Выборка требует эффективных методов компьютерного поиска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</a:tr>
              <a:tr h="133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Функции подсистемы анализа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</a:tr>
              <a:tr h="751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Требуются линейка, планиметр, транспортир и другие инструменты, используемые человеком-аналитиком Возможности ограничены данными, сгруппированными и представленными на бумажной карте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Используются возможности компьютера для измерения, сравнения и описания информации в базе данных Обеспечивает быстрый доступ к исходным данным, позволяет группировать и </a:t>
                      </a:r>
                      <a:r>
                        <a:rPr lang="ru-RU" sz="1400" dirty="0" smtClean="0">
                          <a:effectLst/>
                        </a:rPr>
                        <a:t>пере-классифицировать </a:t>
                      </a:r>
                      <a:r>
                        <a:rPr lang="ru-RU" sz="1400" dirty="0">
                          <a:effectLst/>
                        </a:rPr>
                        <a:t>данные для дальнейшего анализа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</a:tr>
              <a:tr h="133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Функции подсистемы вывода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</a:tr>
              <a:tr h="628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Только графическое представление Многие формы карт     Модификации могут включать картограммы и др.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Карта – лишь один из видов вывода в ГИС За малыми исключениями, ГИС предлагают те же возможности, что и традиционные карты Включают также таблицы, графики, диаграммы, фотографии и др.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" marR="4802" marT="4802" marB="480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59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173416" cy="5380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6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УПРАВЛЕНИЯ БАЗАМИ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2232248"/>
          </a:xfrm>
        </p:spPr>
        <p:txBody>
          <a:bodyPr/>
          <a:lstStyle/>
          <a:p>
            <a:r>
              <a:rPr lang="ru-RU" dirty="0"/>
              <a:t>Большинство современных СУБД поддерживают т.н. пространственные расширения — геометрические типы данных и пространственные индексы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3888432" cy="2190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4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1051560"/>
          </a:xfrm>
        </p:spPr>
        <p:txBody>
          <a:bodyPr/>
          <a:lstStyle/>
          <a:p>
            <a:r>
              <a:rPr lang="ru-RU" dirty="0" smtClean="0"/>
              <a:t>ГЕОКОДИРОВАНИЕ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183880" cy="41879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Пространственные данные обычно состоят из двух взаимосвязанных частей: </a:t>
            </a:r>
            <a:r>
              <a:rPr lang="ru-RU" b="1" dirty="0"/>
              <a:t>координатных и атрибутивных </a:t>
            </a:r>
            <a:r>
              <a:rPr lang="ru-RU" dirty="0"/>
              <a:t>данных.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i="1" dirty="0" smtClean="0"/>
              <a:t>Установление </a:t>
            </a:r>
            <a:r>
              <a:rPr lang="ru-RU" i="1" dirty="0"/>
              <a:t>связи между этими частями называется </a:t>
            </a:r>
            <a:r>
              <a:rPr lang="ru-RU" i="1" dirty="0" err="1"/>
              <a:t>геокодированием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10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Координатные</a:t>
            </a:r>
            <a:r>
              <a:rPr lang="ru-RU" dirty="0"/>
              <a:t> данные определяют позиционные характеристики пространственного </a:t>
            </a:r>
            <a:r>
              <a:rPr lang="ru-RU" dirty="0" smtClean="0"/>
              <a:t>объекта, описывающие </a:t>
            </a:r>
            <a:r>
              <a:rPr lang="ru-RU" dirty="0"/>
              <a:t>его местоположение в установленной системе координат.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Атрибутивные</a:t>
            </a:r>
            <a:r>
              <a:rPr lang="ru-RU" dirty="0" smtClean="0"/>
              <a:t> </a:t>
            </a:r>
            <a:r>
              <a:rPr lang="ru-RU" dirty="0"/>
              <a:t>данные представляют собой совокупность непозиционных характеристик (атрибутов) пространственного </a:t>
            </a:r>
            <a:r>
              <a:rPr lang="ru-RU" dirty="0" smtClean="0"/>
              <a:t>объекта, его смысловое </a:t>
            </a:r>
            <a:r>
              <a:rPr lang="ru-RU" dirty="0"/>
              <a:t>содержание (</a:t>
            </a:r>
            <a:r>
              <a:rPr lang="ru-RU" b="1" dirty="0"/>
              <a:t>семантику</a:t>
            </a:r>
            <a:r>
              <a:rPr lang="ru-RU" dirty="0"/>
              <a:t>) объекта и могут содержать качественные или количественные 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33116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Пространственная информация, и ее свойства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183880" cy="2160240"/>
          </a:xfrm>
        </p:spPr>
        <p:txBody>
          <a:bodyPr/>
          <a:lstStyle/>
          <a:p>
            <a:r>
              <a:rPr lang="ru-RU" dirty="0"/>
              <a:t>Первый тип информации называют </a:t>
            </a:r>
            <a:r>
              <a:rPr lang="ru-RU" b="1" dirty="0"/>
              <a:t>метрической информацией</a:t>
            </a:r>
            <a:r>
              <a:rPr lang="ru-RU" dirty="0"/>
              <a:t>, а второй </a:t>
            </a:r>
            <a:r>
              <a:rPr lang="ru-RU" b="1" dirty="0"/>
              <a:t>тип семантической </a:t>
            </a:r>
            <a:r>
              <a:rPr lang="ru-RU" dirty="0"/>
              <a:t>(описательной, атрибутивной, смысловой).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53" y="3501008"/>
            <a:ext cx="3056856" cy="2444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4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r>
              <a:rPr lang="ru-RU" dirty="0" smtClean="0"/>
              <a:t>Группы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183880" cy="208823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Виды пространственно-распределенной информации можно разделить на три большие группы: </a:t>
            </a:r>
            <a:r>
              <a:rPr lang="ru-RU" b="1" dirty="0"/>
              <a:t>семантическую, метрическую и топологическую.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541510" cy="2541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0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1785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Источником </a:t>
            </a:r>
            <a:r>
              <a:rPr lang="ru-RU" b="1" dirty="0"/>
              <a:t>семантической информации </a:t>
            </a:r>
            <a:r>
              <a:rPr lang="ru-RU" dirty="0"/>
              <a:t>является способность человека распознавать некоторые части пространства и предметы.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4393631" cy="3514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499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140</TotalTime>
  <Words>809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Тема: Пространственные данные и пространственная информация</vt:lpstr>
      <vt:lpstr>Пространственные данные </vt:lpstr>
      <vt:lpstr>Презентация PowerPoint</vt:lpstr>
      <vt:lpstr>СИСТЕМА УПРАВЛЕНИЯ БАЗАМИ ДАННЫХ</vt:lpstr>
      <vt:lpstr>ГЕОКОДИРОВАНИЕ</vt:lpstr>
      <vt:lpstr>Презентация PowerPoint</vt:lpstr>
      <vt:lpstr>Пространственная информация, и ее свойства</vt:lpstr>
      <vt:lpstr>Группы информации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  <vt:lpstr>Модели хранения пространственной информации</vt:lpstr>
      <vt:lpstr>Презентация PowerPoint</vt:lpstr>
      <vt:lpstr> Геоинформационное картографирование Электронные ГИС и бумажные карты</vt:lpstr>
      <vt:lpstr>Презентация PowerPoint</vt:lpstr>
      <vt:lpstr>Преимущества ГИС:</vt:lpstr>
      <vt:lpstr>Электронные ГИС и бумажные карты содержанию этапов картографического процесса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Пространственные данные и пространственная информация</dc:title>
  <dc:creator>User</dc:creator>
  <cp:lastModifiedBy>User</cp:lastModifiedBy>
  <cp:revision>11</cp:revision>
  <dcterms:created xsi:type="dcterms:W3CDTF">2020-01-27T06:35:07Z</dcterms:created>
  <dcterms:modified xsi:type="dcterms:W3CDTF">2020-02-25T09:25:44Z</dcterms:modified>
</cp:coreProperties>
</file>