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C2C694-04CC-496B-8B17-99F46659244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F7CE7-0D6B-4A71-A1FE-3437B11F63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ПМ 04. Информационные системы обеспечения градостроительной деятельности</a:t>
            </a: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Тема: Государственный </a:t>
            </a:r>
            <a:r>
              <a:rPr lang="ru-RU" sz="3200" dirty="0"/>
              <a:t>кадастр недвижимости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2185"/>
            <a:ext cx="4572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723"/>
            <a:ext cx="3106315" cy="246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2820" y="5741924"/>
            <a:ext cx="523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Преподаватель Кудрявцева Наталья Игоревна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59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Правовой кадастр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76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b="1" dirty="0" smtClean="0"/>
              <a:t>Правовое назначение заключается в защите прав владельцев. Такой кадастр обеспечивает качество сделки, при купле-продаже, получении наследства и т.п.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9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Многоцелевой кадастр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044552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 smtClean="0"/>
              <a:t>Многоцелевое </a:t>
            </a:r>
            <a:r>
              <a:rPr lang="ru-RU" b="1" dirty="0"/>
              <a:t>назначение предполагает масштабный кадастр, который включает разноплановые параметры: экологические характеристики, географические, экономические, правовые и др. В таком реестре содержатся разные сведения – об экологических объектах, инфраструктуре, социально-культурных особенностях и др.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3"/>
            <a:ext cx="2952328" cy="19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1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Государственные виды кадастров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764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/>
              <a:t>Разрабатываются и обеспечиваются федеральными государственными службами. Все действия регламентируются регламентами, правилами в рамках законодательных кодексов.</a:t>
            </a:r>
          </a:p>
        </p:txBody>
      </p:sp>
    </p:spTree>
    <p:extLst>
      <p:ext uri="{BB962C8B-B14F-4D97-AF65-F5344CB8AC3E}">
        <p14:creationId xmlns:p14="http://schemas.microsoft.com/office/powerpoint/2010/main" val="253719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Разновидности кадастров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 err="1"/>
              <a:t>Госкадастр</a:t>
            </a:r>
            <a:r>
              <a:rPr lang="ru-RU" b="1" dirty="0"/>
              <a:t> недвижимости.</a:t>
            </a:r>
          </a:p>
          <a:p>
            <a:pPr algn="ctr"/>
            <a:r>
              <a:rPr lang="ru-RU" b="1" dirty="0"/>
              <a:t>Водный – состоит из 3-х частей: для подземных, наземных вод, использование ресурсов воды.</a:t>
            </a:r>
          </a:p>
          <a:p>
            <a:pPr algn="ctr"/>
            <a:r>
              <a:rPr lang="ru-RU" b="1" dirty="0"/>
              <a:t>Лесной – состав, вырубка, целевое использование и др.</a:t>
            </a:r>
          </a:p>
          <a:p>
            <a:pPr algn="ctr"/>
            <a:r>
              <a:rPr lang="ru-RU" b="1" dirty="0"/>
              <a:t>Земельный – качество и параметры земель, регистрация пользователей.</a:t>
            </a:r>
          </a:p>
          <a:p>
            <a:pPr algn="ctr"/>
            <a:r>
              <a:rPr lang="ru-RU" b="1" dirty="0"/>
              <a:t>Недвижимости – самый объёмный и часто используемый кадастр.</a:t>
            </a:r>
          </a:p>
          <a:p>
            <a:pPr algn="ctr"/>
            <a:r>
              <a:rPr lang="ru-RU" b="1" dirty="0"/>
              <a:t>Реестры особо охраняемых земельных участков.</a:t>
            </a:r>
          </a:p>
          <a:p>
            <a:pPr algn="ctr"/>
            <a:r>
              <a:rPr lang="ru-RU" b="1" dirty="0"/>
              <a:t>Кадастр территорий для размещения отходов.</a:t>
            </a:r>
          </a:p>
          <a:p>
            <a:pPr algn="ctr"/>
            <a:r>
              <a:rPr lang="ru-RU" b="1" dirty="0"/>
              <a:t>Перечень промышленных предприятий, с выбросом химических отходов.</a:t>
            </a:r>
          </a:p>
          <a:p>
            <a:pPr algn="ctr"/>
            <a:r>
              <a:rPr lang="ru-RU" b="1" dirty="0"/>
              <a:t>Красная книга.</a:t>
            </a:r>
          </a:p>
        </p:txBody>
      </p:sp>
    </p:spTree>
    <p:extLst>
      <p:ext uri="{BB962C8B-B14F-4D97-AF65-F5344CB8AC3E}">
        <p14:creationId xmlns:p14="http://schemas.microsoft.com/office/powerpoint/2010/main" val="306407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Водный реестр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это реестр всех водных объектов страны, в котором имеются свойства водоёмов, размеры, глубина, географическое месторасположение. Используется для реализации проектов о расположении предприятий, инфраструктуры, для исследований. Он позволяет определить приемлемость запланированных действий на территории или близ водного объекта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/>
              <a:t>Например, в водном кадастре с 1951 года озеро Карачай (Челябинская область) используется для хранения радиоактивных веществ, близлежащего предприятия, существующего с советских времён, поэтому об объекте опубликован статус особо охраняемой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247943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Лесной кадастр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лесном кадастре собраны характеристики лесных ресурсов страны. Объекты сгруппированы по экономической важности, назначению, экологическим свойствам. Используется при переводе земель из одного вида назначения к другому, смене деятельности, разрешении/запрещении вырубки, назначение платы за пользование лесным фондом. Систематизируются плановые проверки, на предмет целевой эксплуатации земель с лесом по назначению, сохранности ценных пород и др.</a:t>
            </a:r>
          </a:p>
        </p:txBody>
      </p:sp>
    </p:spTree>
    <p:extLst>
      <p:ext uri="{BB962C8B-B14F-4D97-AF65-F5344CB8AC3E}">
        <p14:creationId xmlns:p14="http://schemas.microsoft.com/office/powerpoint/2010/main" val="50093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Градостроительный кадастр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76400"/>
          </a:xfrm>
        </p:spPr>
        <p:txBody>
          <a:bodyPr/>
          <a:lstStyle/>
          <a:p>
            <a:r>
              <a:rPr lang="ru-RU" dirty="0" smtClean="0"/>
              <a:t>–один </a:t>
            </a:r>
            <a:r>
              <a:rPr lang="ru-RU" dirty="0"/>
              <a:t>из самых масштабных, востребованных государственных реестров. В нём содержится информация, которая обеспечивает целевое, эффективное градостроительство.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3287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Кадастр позволяет осуществлять градостроительные проекты, учитывая множество факторов, проектировать застройку до мелочей (материал при возведении объекта, высоту этажей). Поэтому города Российской федерации приближаются по качеству градостроительства к европейским стандартам.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7197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0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Вложенность кадастра объёмная, включает в себя следующие </a:t>
            </a:r>
            <a:r>
              <a:rPr lang="ru-RU" sz="2400" dirty="0" smtClean="0"/>
              <a:t>составляющие: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Документы планирования, проектирования (от районных центров до генерального плана).</a:t>
            </a:r>
          </a:p>
          <a:p>
            <a:r>
              <a:rPr lang="ru-RU" dirty="0"/>
              <a:t>Нормы и правила застройки.</a:t>
            </a:r>
          </a:p>
          <a:p>
            <a:r>
              <a:rPr lang="ru-RU" dirty="0"/>
              <a:t>Карты.</a:t>
            </a:r>
          </a:p>
          <a:p>
            <a:r>
              <a:rPr lang="ru-RU" dirty="0"/>
              <a:t>Геологические, природные особенности.</a:t>
            </a:r>
          </a:p>
          <a:p>
            <a:r>
              <a:rPr lang="ru-RU" dirty="0"/>
              <a:t>Кадастровая карта зон и межевания.</a:t>
            </a:r>
          </a:p>
          <a:p>
            <a:r>
              <a:rPr lang="ru-RU" dirty="0"/>
              <a:t>Выделенные территории под строительство (жилое, нежилое).</a:t>
            </a:r>
          </a:p>
          <a:p>
            <a:r>
              <a:rPr lang="ru-RU" dirty="0"/>
              <a:t>Резервные зоны государственного, общественного назначения.</a:t>
            </a:r>
          </a:p>
          <a:p>
            <a:r>
              <a:rPr lang="ru-RU" dirty="0"/>
              <a:t>Обозначение текущего строительства.</a:t>
            </a:r>
          </a:p>
          <a:p>
            <a:r>
              <a:rPr lang="ru-RU" dirty="0"/>
              <a:t>Технические схемы инженерных коммуникаций.</a:t>
            </a:r>
          </a:p>
          <a:p>
            <a:r>
              <a:rPr lang="ru-RU" dirty="0"/>
              <a:t>Телекоммуникационное обеспечение.</a:t>
            </a:r>
          </a:p>
          <a:p>
            <a:r>
              <a:rPr lang="ru-RU" dirty="0"/>
              <a:t>Охраняемые водные зоны и др.</a:t>
            </a:r>
          </a:p>
        </p:txBody>
      </p:sp>
    </p:spTree>
    <p:extLst>
      <p:ext uri="{BB962C8B-B14F-4D97-AF65-F5344CB8AC3E}">
        <p14:creationId xmlns:p14="http://schemas.microsoft.com/office/powerpoint/2010/main" val="245097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Государственный кадастр недвижимости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3968" y="3717032"/>
            <a:ext cx="4330824" cy="280988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это </a:t>
            </a:r>
            <a:r>
              <a:rPr lang="ru-RU" b="1" dirty="0"/>
              <a:t>сегодня самый востребованный и эффективный кадастр. Этот сервис регистрирует данные обо всём недвижимом имуществе страны, о смене прав </a:t>
            </a:r>
            <a:r>
              <a:rPr lang="ru-RU" b="1" dirty="0" smtClean="0"/>
              <a:t>на него</a:t>
            </a:r>
            <a:r>
              <a:rPr lang="ru-RU" b="1" dirty="0"/>
              <a:t>, стоимости, меняющихся параметрах и многое другое.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104456" cy="273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77281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Государственный кадастр недвижимости – это информационная база, которая содержит всю информацию об учтённом имуществе страны, а также сведения о границах государства.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148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ОбъЕкты</a:t>
            </a:r>
            <a:r>
              <a:rPr lang="ru-RU" dirty="0" smtClean="0"/>
              <a:t>   ГКН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96479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/>
              <a:t>Объектом кадастра являются все виды собственности, права на которые в обязательном порядке регистрируются законодательно. </a:t>
            </a:r>
            <a:endParaRPr lang="ru-RU" b="1" dirty="0" smtClean="0"/>
          </a:p>
          <a:p>
            <a:pPr algn="ctr"/>
            <a:r>
              <a:rPr lang="ru-RU" b="1" dirty="0" smtClean="0"/>
              <a:t>Объектом </a:t>
            </a:r>
            <a:r>
              <a:rPr lang="ru-RU" b="1" dirty="0"/>
              <a:t>недвижимости в РФ считаются земельные территории и все постройки, закреплённые за ней, в том числе незавершённые.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24986"/>
            <a:ext cx="3024336" cy="27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00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ru-RU" b="1" dirty="0"/>
              <a:t>Сфера кадастрового учета и </a:t>
            </a:r>
            <a:r>
              <a:rPr lang="ru-RU" b="1" dirty="0" err="1"/>
              <a:t>госрегистрации</a:t>
            </a:r>
            <a:r>
              <a:rPr lang="ru-RU" b="1" dirty="0"/>
              <a:t> имущественного права в современном формате была создана в 1997-1998 году с появлением </a:t>
            </a:r>
            <a:r>
              <a:rPr lang="ru-RU" b="1" dirty="0" err="1"/>
              <a:t>Роскадастра</a:t>
            </a:r>
            <a:r>
              <a:rPr lang="ru-RU" b="1" dirty="0"/>
              <a:t>. </a:t>
            </a:r>
            <a:endParaRPr lang="ru-RU" b="1" dirty="0" smtClean="0"/>
          </a:p>
          <a:p>
            <a:pPr marL="114300" indent="0" algn="ctr">
              <a:buNone/>
            </a:pPr>
            <a:endParaRPr lang="ru-RU" b="1" dirty="0" smtClean="0"/>
          </a:p>
          <a:p>
            <a:pPr marL="114300" indent="0" algn="ctr">
              <a:buNone/>
            </a:pPr>
            <a:endParaRPr lang="ru-RU" b="1" dirty="0"/>
          </a:p>
          <a:p>
            <a:pPr marL="114300" indent="0" algn="ctr">
              <a:buNone/>
            </a:pPr>
            <a:r>
              <a:rPr lang="ru-RU" b="1" dirty="0" smtClean="0"/>
              <a:t>Чуть </a:t>
            </a:r>
            <a:r>
              <a:rPr lang="ru-RU" b="1" dirty="0"/>
              <a:t>позже появилась структура, </a:t>
            </a:r>
            <a:r>
              <a:rPr lang="ru-RU" b="1" u="sng" dirty="0"/>
              <a:t>государственный кадастр недвижимости (ГКН)</a:t>
            </a:r>
            <a:r>
              <a:rPr lang="ru-RU" b="1" dirty="0"/>
              <a:t>, а также </a:t>
            </a:r>
            <a:r>
              <a:rPr lang="ru-RU" b="1" u="sng" dirty="0"/>
              <a:t>ЕГРП (Единый государственный реестр права). </a:t>
            </a:r>
            <a:r>
              <a:rPr lang="ru-RU" b="1" dirty="0"/>
              <a:t>Каждая структура выполняла свою роль, при этом зачастую дублировали деятельность друг друга. До 2017 года, чтобы получить государственные услуги из </a:t>
            </a:r>
            <a:r>
              <a:rPr lang="ru-RU" b="1" dirty="0" err="1"/>
              <a:t>Росреестра</a:t>
            </a:r>
            <a:r>
              <a:rPr lang="ru-RU" b="1" dirty="0"/>
              <a:t>, приходилось дважды дублировать подачу одних и тех же документов в </a:t>
            </a:r>
            <a:r>
              <a:rPr lang="ru-RU" b="1" dirty="0" err="1"/>
              <a:t>Росреестр</a:t>
            </a:r>
            <a:r>
              <a:rPr lang="ru-RU" b="1" dirty="0"/>
              <a:t>. </a:t>
            </a:r>
            <a:endParaRPr lang="ru-RU" b="1" dirty="0" smtClean="0"/>
          </a:p>
          <a:p>
            <a:pPr marL="114300" indent="0" algn="ctr">
              <a:buNone/>
            </a:pPr>
            <a:r>
              <a:rPr lang="ru-RU" b="1" dirty="0" smtClean="0"/>
              <a:t>С </a:t>
            </a:r>
            <a:r>
              <a:rPr lang="ru-RU" b="1" dirty="0"/>
              <a:t>появлением нового ФЗ-218 было принято решение об объединении двух структур </a:t>
            </a:r>
            <a:r>
              <a:rPr lang="ru-RU" b="1" u="sng" dirty="0"/>
              <a:t>государственный кадастр недвижимости и ЕГРП. </a:t>
            </a:r>
            <a:r>
              <a:rPr lang="ru-RU" b="1" dirty="0"/>
              <a:t>Теперь, любой собственник имущественного права обращается в </a:t>
            </a:r>
            <a:r>
              <a:rPr lang="ru-RU" b="1" dirty="0" err="1"/>
              <a:t>Роскадастр</a:t>
            </a:r>
            <a:r>
              <a:rPr lang="ru-RU" b="1" dirty="0"/>
              <a:t>, заполняет </a:t>
            </a:r>
            <a:r>
              <a:rPr lang="ru-RU" b="1" u="sng" dirty="0"/>
              <a:t>одно заявление </a:t>
            </a:r>
            <a:r>
              <a:rPr lang="ru-RU" b="1" dirty="0"/>
              <a:t>на получение двух услуг. В конечном итоге заявитель получает </a:t>
            </a:r>
            <a:r>
              <a:rPr lang="ru-RU" b="1" u="sng" dirty="0"/>
              <a:t>выписку из ЕГРН</a:t>
            </a:r>
            <a:r>
              <a:rPr lang="ru-RU" b="1" dirty="0"/>
              <a:t>, которая является, согласно новому закону, единственным официальным документом, который подтверждает </a:t>
            </a:r>
            <a:r>
              <a:rPr lang="ru-RU" b="1" u="sng" dirty="0"/>
              <a:t>ваше право собственности </a:t>
            </a:r>
            <a:r>
              <a:rPr lang="ru-RU" b="1" dirty="0"/>
              <a:t>и постановку на кадастровый учет в </a:t>
            </a:r>
            <a:r>
              <a:rPr lang="ru-RU" b="1" dirty="0" err="1"/>
              <a:t>Росреестре</a:t>
            </a:r>
            <a:r>
              <a:rPr lang="ru-RU" b="1" dirty="0" smtClean="0"/>
              <a:t>.</a:t>
            </a:r>
          </a:p>
          <a:p>
            <a:pPr marL="11430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В новом законе также определено, что все сведения по выписке из ЕГРН </a:t>
            </a:r>
            <a:r>
              <a:rPr lang="ru-RU" b="1" u="sng" dirty="0"/>
              <a:t>носят публичный характер </a:t>
            </a:r>
            <a:r>
              <a:rPr lang="ru-RU" b="1" dirty="0"/>
              <a:t>и получателем сведений может быть любое физическое лицо.</a:t>
            </a:r>
          </a:p>
        </p:txBody>
      </p:sp>
    </p:spTree>
    <p:extLst>
      <p:ext uri="{BB962C8B-B14F-4D97-AF65-F5344CB8AC3E}">
        <p14:creationId xmlns:p14="http://schemas.microsoft.com/office/powerpoint/2010/main" val="3975481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К объектам недвижимости относятся: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участок земли;</a:t>
            </a:r>
          </a:p>
          <a:p>
            <a:r>
              <a:rPr lang="ru-RU" dirty="0"/>
              <a:t>жилые, нежилые постройки;</a:t>
            </a:r>
          </a:p>
          <a:p>
            <a:r>
              <a:rPr lang="ru-RU" dirty="0"/>
              <a:t>предприятия;</a:t>
            </a:r>
          </a:p>
          <a:p>
            <a:r>
              <a:rPr lang="ru-RU" dirty="0"/>
              <a:t>многофункциональные комплексы;</a:t>
            </a:r>
          </a:p>
          <a:p>
            <a:r>
              <a:rPr lang="ru-RU" dirty="0"/>
              <a:t>лесонасаждения;</a:t>
            </a:r>
          </a:p>
          <a:p>
            <a:r>
              <a:rPr lang="ru-RU" dirty="0"/>
              <a:t>сады;</a:t>
            </a:r>
          </a:p>
          <a:p>
            <a:r>
              <a:rPr lang="ru-RU" dirty="0"/>
              <a:t>воздушные суда (</a:t>
            </a:r>
            <a:r>
              <a:rPr lang="ru-RU" dirty="0" err="1"/>
              <a:t>Ространснадзор</a:t>
            </a:r>
            <a:r>
              <a:rPr lang="ru-RU" dirty="0"/>
              <a:t>);</a:t>
            </a:r>
          </a:p>
          <a:p>
            <a:r>
              <a:rPr lang="ru-RU" dirty="0"/>
              <a:t>морские суда (</a:t>
            </a:r>
            <a:r>
              <a:rPr lang="ru-RU" dirty="0" err="1"/>
              <a:t>Ространснадзор</a:t>
            </a:r>
            <a:r>
              <a:rPr lang="ru-RU" dirty="0"/>
              <a:t>);</a:t>
            </a:r>
          </a:p>
          <a:p>
            <a:r>
              <a:rPr lang="ru-RU" dirty="0"/>
              <a:t>космические корабли и др.</a:t>
            </a:r>
          </a:p>
        </p:txBody>
      </p:sp>
    </p:spTree>
    <p:extLst>
      <p:ext uri="{BB962C8B-B14F-4D97-AF65-F5344CB8AC3E}">
        <p14:creationId xmlns:p14="http://schemas.microsoft.com/office/powerpoint/2010/main" val="1838750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Государственный кадастр недвижимости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Это информация </a:t>
            </a:r>
            <a:r>
              <a:rPr lang="ru-RU" dirty="0"/>
              <a:t>о:</a:t>
            </a:r>
          </a:p>
          <a:p>
            <a:endParaRPr lang="ru-RU" dirty="0"/>
          </a:p>
          <a:p>
            <a:r>
              <a:rPr lang="ru-RU" dirty="0"/>
              <a:t>недвижимой собственности физических и юридических лиц;</a:t>
            </a:r>
          </a:p>
          <a:p>
            <a:r>
              <a:rPr lang="ru-RU" dirty="0"/>
              <a:t>государственной собственности;</a:t>
            </a:r>
          </a:p>
          <a:p>
            <a:r>
              <a:rPr lang="ru-RU" dirty="0"/>
              <a:t>границах РФ, относительно соседних стран;</a:t>
            </a:r>
          </a:p>
          <a:p>
            <a:r>
              <a:rPr lang="ru-RU" dirty="0"/>
              <a:t>границы субъектов страны;</a:t>
            </a:r>
          </a:p>
          <a:p>
            <a:r>
              <a:rPr lang="ru-RU" dirty="0"/>
              <a:t>границы муниципалитетов;</a:t>
            </a:r>
          </a:p>
          <a:p>
            <a:r>
              <a:rPr lang="ru-RU" dirty="0"/>
              <a:t>границы населённых пунктов – города, деревни, села и т.п.</a:t>
            </a:r>
          </a:p>
          <a:p>
            <a:r>
              <a:rPr lang="ru-RU" dirty="0" smtClean="0"/>
              <a:t>Зонах особого </a:t>
            </a:r>
            <a:r>
              <a:rPr lang="ru-RU" dirty="0"/>
              <a:t>назначения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80403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ГКН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ru-RU" b="1" dirty="0"/>
              <a:t>Порядок учёта имущества подразумевает внесение в реестр данных об объекте, который имеет индивидуальные характеристики, это позволяет определить его как уникальную существующую вещь. Также учитывается и прекращение такого существования (ликвидация объекта).</a:t>
            </a:r>
          </a:p>
          <a:p>
            <a:pPr algn="ctr"/>
            <a:endParaRPr lang="ru-RU" b="1" dirty="0"/>
          </a:p>
          <a:p>
            <a:pPr marL="114300" indent="0" algn="ctr">
              <a:buNone/>
            </a:pPr>
            <a:r>
              <a:rPr lang="ru-RU" b="1" dirty="0"/>
              <a:t>Исполнителем кадастровой деятельности является уполномоченный представитель с образованием «кадастровая инженерия». На основании заключений инженеров осуществляются все движения по объектам недвижимости. Сюда входит межевание земель, оценка кадастровой стоимости, выдача разрешений ввод построек в эксплуатацию и пр.</a:t>
            </a:r>
          </a:p>
        </p:txBody>
      </p:sp>
    </p:spTree>
    <p:extLst>
      <p:ext uri="{BB962C8B-B14F-4D97-AF65-F5344CB8AC3E}">
        <p14:creationId xmlns:p14="http://schemas.microsoft.com/office/powerpoint/2010/main" val="202349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04455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/>
              <a:t>Нормативные акты, регламентирующие кадастровую деятельность:</a:t>
            </a:r>
          </a:p>
          <a:p>
            <a:endParaRPr lang="ru-RU" dirty="0"/>
          </a:p>
          <a:p>
            <a:pPr algn="ctr"/>
            <a:r>
              <a:rPr lang="ru-RU" b="1" dirty="0"/>
              <a:t>Конституция.</a:t>
            </a:r>
          </a:p>
          <a:p>
            <a:pPr algn="ctr"/>
            <a:r>
              <a:rPr lang="ru-RU" b="1" dirty="0"/>
              <a:t>Гражданский кодекс.</a:t>
            </a:r>
          </a:p>
          <a:p>
            <a:pPr algn="ctr"/>
            <a:r>
              <a:rPr lang="ru-RU" b="1" dirty="0"/>
              <a:t>Жилищное законодательство.</a:t>
            </a:r>
          </a:p>
          <a:p>
            <a:pPr algn="ctr"/>
            <a:r>
              <a:rPr lang="ru-RU" b="1" dirty="0"/>
              <a:t>Лесной, Водный кодекс.</a:t>
            </a:r>
          </a:p>
          <a:p>
            <a:pPr algn="ctr"/>
            <a:r>
              <a:rPr lang="ru-RU" b="1" dirty="0"/>
              <a:t>Градостроительное законодательство и др.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6820"/>
            <a:ext cx="3240360" cy="202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8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Предоставляются сведения двумя способами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b="1" dirty="0" smtClean="0"/>
              <a:t>-Через </a:t>
            </a:r>
            <a:r>
              <a:rPr lang="ru-RU" b="1" dirty="0"/>
              <a:t>интернет-портал </a:t>
            </a:r>
            <a:r>
              <a:rPr lang="ru-RU" b="1" dirty="0" err="1"/>
              <a:t>Росреестра</a:t>
            </a:r>
            <a:r>
              <a:rPr lang="ru-RU" b="1" dirty="0"/>
              <a:t>.</a:t>
            </a:r>
          </a:p>
          <a:p>
            <a:pPr marL="114300" indent="0" algn="ctr">
              <a:buNone/>
            </a:pPr>
            <a:r>
              <a:rPr lang="ru-RU" b="1" dirty="0" smtClean="0"/>
              <a:t>-Через </a:t>
            </a:r>
            <a:r>
              <a:rPr lang="ru-RU" b="1" dirty="0"/>
              <a:t>официальный запрос в кадастровую палату.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Движения </a:t>
            </a:r>
            <a:r>
              <a:rPr lang="ru-RU" dirty="0"/>
              <a:t>недвижимого имущества в ГКН осуществляются службой регистрации и кадастра РФ. Все сведения должны храниться вечно, недопустимо изъятие, уничтожение архивной документации. При этом информация о данных, размещённых в реестре недвижимого имущества, должна быть доступна всем.</a:t>
            </a:r>
          </a:p>
          <a:p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68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Публичная кадастровая карта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5" y="3501008"/>
            <a:ext cx="8820472" cy="318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057" y="170080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является официальным электронным ресурсом службы </a:t>
            </a:r>
            <a:r>
              <a:rPr lang="ru-RU" sz="2400" dirty="0" err="1" smtClean="0"/>
              <a:t>Росреестра</a:t>
            </a:r>
            <a:r>
              <a:rPr lang="ru-RU" sz="2400" dirty="0" smtClean="0"/>
              <a:t>, который содержит сведение единого государственного реестра ЕГРН на все объекты недвижимости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342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Особенности работы нового государственного кадастра недвижимости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dirty="0" smtClean="0"/>
              <a:t>Государственный </a:t>
            </a:r>
            <a:r>
              <a:rPr lang="ru-RU" b="1" dirty="0"/>
              <a:t>кадастр недвижимости, совместно с ЕГРП, осуществляет:</a:t>
            </a:r>
          </a:p>
          <a:p>
            <a:r>
              <a:rPr lang="ru-RU" dirty="0"/>
              <a:t>Реестр всех объектов недвижимого права.</a:t>
            </a:r>
          </a:p>
          <a:p>
            <a:r>
              <a:rPr lang="ru-RU" dirty="0"/>
              <a:t>Реестр сведений по правам и ограничениям по каждому кадастровому участку.</a:t>
            </a:r>
          </a:p>
          <a:p>
            <a:r>
              <a:rPr lang="ru-RU" dirty="0"/>
              <a:t>Реестр данных о границах участков в пределах России по территориальным делениям.</a:t>
            </a:r>
          </a:p>
          <a:p>
            <a:r>
              <a:rPr lang="ru-RU" dirty="0"/>
              <a:t>Реестр кадастровых дел, с доступом к ним заинтересованных лиц.</a:t>
            </a:r>
          </a:p>
          <a:p>
            <a:r>
              <a:rPr lang="ru-RU" dirty="0"/>
              <a:t>Реестр кадастровых карт.</a:t>
            </a:r>
          </a:p>
          <a:p>
            <a:r>
              <a:rPr lang="ru-RU" dirty="0"/>
              <a:t>Учётный регистр по документам </a:t>
            </a:r>
            <a:r>
              <a:rPr lang="ru-RU" dirty="0" err="1"/>
              <a:t>Роскадастра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8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соответствии с требованиями нового ФЗ – 218, который был принят Государственной Думой в 2015 году, а полностью вступил в силу с 2017 года. Заметим, что некоторые положения закона были внедрены ранее. Так, с июля 2015 года перестали выдавать </a:t>
            </a:r>
            <a:r>
              <a:rPr lang="ru-RU" sz="1600" b="1" dirty="0"/>
              <a:t>свидетельства </a:t>
            </a:r>
            <a:r>
              <a:rPr lang="ru-RU" sz="1600" dirty="0"/>
              <a:t>о прохождении </a:t>
            </a:r>
            <a:r>
              <a:rPr lang="ru-RU" sz="1600" dirty="0" err="1"/>
              <a:t>госрегистрации</a:t>
            </a:r>
            <a:r>
              <a:rPr lang="ru-RU" sz="16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9" y="1700808"/>
            <a:ext cx="3255293" cy="464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56" y="1694439"/>
            <a:ext cx="3190107" cy="439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23928" y="2996952"/>
            <a:ext cx="1338448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0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кадастр недвижимости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b="1" dirty="0" smtClean="0"/>
              <a:t>представляет </a:t>
            </a:r>
            <a:r>
              <a:rPr lang="ru-RU" b="1" dirty="0"/>
              <a:t>собой такой же свод, который опирается на законодательную базу Российский Федерации</a:t>
            </a:r>
            <a:r>
              <a:rPr lang="ru-RU" b="1" dirty="0" smtClean="0"/>
              <a:t>.</a:t>
            </a:r>
          </a:p>
          <a:p>
            <a:pPr marL="114300" indent="0" algn="ctr">
              <a:buNone/>
            </a:pPr>
            <a:r>
              <a:rPr lang="ru-RU" b="1" dirty="0" smtClean="0"/>
              <a:t> </a:t>
            </a:r>
            <a:r>
              <a:rPr lang="ru-RU" b="1" dirty="0" err="1"/>
              <a:t>Госкадастр</a:t>
            </a:r>
            <a:r>
              <a:rPr lang="ru-RU" b="1" dirty="0"/>
              <a:t> содержит показатели экономического характера в рамках территорий конкретного назначения. Например, это может быть лесной кадастр, водный, земельный и др. Все экономические данные об объектах, позволяют строить систему налогообложения по одному принципу для одинаковых территорий (объектов).</a:t>
            </a:r>
          </a:p>
        </p:txBody>
      </p:sp>
    </p:spTree>
    <p:extLst>
      <p:ext uri="{BB962C8B-B14F-4D97-AF65-F5344CB8AC3E}">
        <p14:creationId xmlns:p14="http://schemas.microsoft.com/office/powerpoint/2010/main" val="20851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Кадастровые сведения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endParaRPr lang="ru-RU" dirty="0"/>
          </a:p>
          <a:p>
            <a:r>
              <a:rPr lang="ru-RU" dirty="0" smtClean="0"/>
              <a:t>месторасположение</a:t>
            </a:r>
            <a:r>
              <a:rPr lang="ru-RU" dirty="0"/>
              <a:t>;</a:t>
            </a:r>
          </a:p>
          <a:p>
            <a:r>
              <a:rPr lang="ru-RU" dirty="0"/>
              <a:t>площадь;</a:t>
            </a:r>
          </a:p>
          <a:p>
            <a:r>
              <a:rPr lang="ru-RU" dirty="0"/>
              <a:t>параметры;</a:t>
            </a:r>
          </a:p>
          <a:p>
            <a:r>
              <a:rPr lang="ru-RU" dirty="0"/>
              <a:t>стоимость;</a:t>
            </a:r>
          </a:p>
          <a:p>
            <a:r>
              <a:rPr lang="ru-RU" dirty="0"/>
              <a:t>особые характеристики: коммерческая территория, участок в собственности у инвалида 1 гр. и др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pPr marL="114300" indent="0">
              <a:buNone/>
            </a:pPr>
            <a:r>
              <a:rPr lang="ru-RU" dirty="0"/>
              <a:t>Эти и другие сведения указываются относительно каждого объекта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327665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7"/>
            <a:ext cx="8229600" cy="2160240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 smtClean="0"/>
              <a:t>Государственные </a:t>
            </a:r>
            <a:r>
              <a:rPr lang="ru-RU" b="1" dirty="0"/>
              <a:t>кадастры разделяются по признакам, категориям, классификации и по видам. Каждый из сводов определяет условия пользования, функции, права участников предмета кадастра.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6179"/>
            <a:ext cx="7259960" cy="30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3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Назначение – фискальные кадастры, правовые, многоцелевые.</a:t>
            </a:r>
          </a:p>
          <a:p>
            <a:r>
              <a:rPr lang="ru-RU" dirty="0"/>
              <a:t>Структура – экономическая, правовая и др.</a:t>
            </a:r>
          </a:p>
          <a:p>
            <a:r>
              <a:rPr lang="ru-RU" dirty="0"/>
              <a:t>Принадлежность к субъекту в рамках РФ – государственные, региональные, отраслевые, муниципальные, и для </a:t>
            </a:r>
            <a:r>
              <a:rPr lang="ru-RU" dirty="0" err="1" smtClean="0"/>
              <a:t>юр.лиц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0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Фискальные кадастры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244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/>
              <a:t>Р</a:t>
            </a:r>
            <a:r>
              <a:rPr lang="ru-RU" b="1" dirty="0" smtClean="0"/>
              <a:t>азработаны </a:t>
            </a:r>
            <a:r>
              <a:rPr lang="ru-RU" b="1" dirty="0"/>
              <a:t>для расчётов налога на имущество в зависимости от его характеристик и условий эксплуатации. Например, </a:t>
            </a:r>
            <a:r>
              <a:rPr lang="ru-RU" b="1" dirty="0" err="1"/>
              <a:t>Госкадастр</a:t>
            </a:r>
            <a:r>
              <a:rPr lang="ru-RU" b="1" dirty="0"/>
              <a:t> недвижимости, который определяет налоговую ставку для имущества в зависимости от установленной цены объекта.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02060"/>
            <a:ext cx="3454152" cy="259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39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</TotalTime>
  <Words>1318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Аптека</vt:lpstr>
      <vt:lpstr>Тема: Государственный кадастр недвижимости</vt:lpstr>
      <vt:lpstr>Презентация PowerPoint</vt:lpstr>
      <vt:lpstr>Особенности работы нового государственного кадастра недвижимости</vt:lpstr>
      <vt:lpstr>в соответствии с требованиями нового ФЗ – 218, который был принят Государственной Думой в 2015 году, а полностью вступил в силу с 2017 года. Заметим, что некоторые положения закона были внедрены ранее. Так, с июля 2015 года перестали выдавать свидетельства о прохождении госрегистрации. </vt:lpstr>
      <vt:lpstr>государственный кадастр недвижимости </vt:lpstr>
      <vt:lpstr>Кадастровые сведения</vt:lpstr>
      <vt:lpstr>Классификация</vt:lpstr>
      <vt:lpstr>Классификация</vt:lpstr>
      <vt:lpstr>Фискальные кадастры</vt:lpstr>
      <vt:lpstr>Правовой кадастр</vt:lpstr>
      <vt:lpstr>Многоцелевой кадастр</vt:lpstr>
      <vt:lpstr>Государственные виды кадастров</vt:lpstr>
      <vt:lpstr>Разновидности кадастров</vt:lpstr>
      <vt:lpstr>Водный реестр </vt:lpstr>
      <vt:lpstr>Лесной кадастр</vt:lpstr>
      <vt:lpstr>Градостроительный кадастр </vt:lpstr>
      <vt:lpstr>Вложенность кадастра объёмная, включает в себя следующие составляющие:</vt:lpstr>
      <vt:lpstr>Государственный кадастр недвижимости </vt:lpstr>
      <vt:lpstr>ОбъЕкты   ГКН</vt:lpstr>
      <vt:lpstr>К объектам недвижимости относятся: </vt:lpstr>
      <vt:lpstr>Государственный кадастр недвижимости </vt:lpstr>
      <vt:lpstr>ГКН</vt:lpstr>
      <vt:lpstr>Нормативно-правовая база</vt:lpstr>
      <vt:lpstr>Предоставляются сведения двумя способами</vt:lpstr>
      <vt:lpstr>Публичная кадастровая карта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кадастр недвижимости</dc:title>
  <dc:creator>User</dc:creator>
  <cp:lastModifiedBy>User</cp:lastModifiedBy>
  <cp:revision>7</cp:revision>
  <dcterms:created xsi:type="dcterms:W3CDTF">2020-01-29T05:10:04Z</dcterms:created>
  <dcterms:modified xsi:type="dcterms:W3CDTF">2020-02-25T08:51:39Z</dcterms:modified>
</cp:coreProperties>
</file>