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5" r:id="rId6"/>
    <p:sldId id="282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81" r:id="rId19"/>
    <p:sldId id="271" r:id="rId20"/>
    <p:sldId id="272" r:id="rId21"/>
    <p:sldId id="274" r:id="rId22"/>
    <p:sldId id="278" r:id="rId23"/>
    <p:sldId id="279" r:id="rId24"/>
    <p:sldId id="280" r:id="rId25"/>
    <p:sldId id="283" r:id="rId26"/>
    <p:sldId id="284" r:id="rId27"/>
    <p:sldId id="27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3A08-E06E-44F5-AD30-870ECA6979A7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86115B1-4E1B-40ED-9DEC-75A0F8CF6FE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3A08-E06E-44F5-AD30-870ECA6979A7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5B1-4E1B-40ED-9DEC-75A0F8CF6FE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86115B1-4E1B-40ED-9DEC-75A0F8CF6FE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3A08-E06E-44F5-AD30-870ECA6979A7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3A08-E06E-44F5-AD30-870ECA6979A7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86115B1-4E1B-40ED-9DEC-75A0F8CF6FE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3A08-E06E-44F5-AD30-870ECA6979A7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86115B1-4E1B-40ED-9DEC-75A0F8CF6FE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9053A08-E06E-44F5-AD30-870ECA6979A7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5B1-4E1B-40ED-9DEC-75A0F8CF6FE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3A08-E06E-44F5-AD30-870ECA6979A7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86115B1-4E1B-40ED-9DEC-75A0F8CF6FE4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3A08-E06E-44F5-AD30-870ECA6979A7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86115B1-4E1B-40ED-9DEC-75A0F8CF6F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3A08-E06E-44F5-AD30-870ECA6979A7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6115B1-4E1B-40ED-9DEC-75A0F8CF6F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86115B1-4E1B-40ED-9DEC-75A0F8CF6FE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3A08-E06E-44F5-AD30-870ECA6979A7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86115B1-4E1B-40ED-9DEC-75A0F8CF6FE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9053A08-E06E-44F5-AD30-870ECA6979A7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9053A08-E06E-44F5-AD30-870ECA6979A7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86115B1-4E1B-40ED-9DEC-75A0F8CF6FE4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564904"/>
            <a:ext cx="8856984" cy="3888432"/>
          </a:xfrm>
        </p:spPr>
        <p:txBody>
          <a:bodyPr>
            <a:normAutofit/>
          </a:bodyPr>
          <a:lstStyle/>
          <a:p>
            <a:r>
              <a:rPr lang="ru-RU" dirty="0"/>
              <a:t>ПМ 04. Информационные системы обеспечения градостроительной деятельности</a:t>
            </a:r>
          </a:p>
          <a:p>
            <a:r>
              <a:rPr lang="ru-RU" dirty="0"/>
              <a:t>МДК 04.02 Тема 4.7 «Государственный земельный кадастр»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Преподаватель Кудрявцева Наталья Игоревна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76671"/>
            <a:ext cx="5616624" cy="17526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Тема: </a:t>
            </a:r>
            <a:r>
              <a:rPr lang="ru-RU" sz="3200" b="1" dirty="0" smtClean="0"/>
              <a:t>Межевой </a:t>
            </a:r>
            <a:r>
              <a:rPr lang="ru-RU" sz="3200" b="1" dirty="0"/>
              <a:t>план. </a:t>
            </a:r>
            <a:r>
              <a:rPr lang="ru-RU" sz="3200" b="1" dirty="0" smtClean="0"/>
              <a:t>Формирование</a:t>
            </a:r>
            <a:br>
              <a:rPr lang="ru-RU" sz="3200" b="1" dirty="0" smtClean="0"/>
            </a:br>
            <a:r>
              <a:rPr lang="ru-RU" sz="3200" b="1" dirty="0" smtClean="0"/>
              <a:t> </a:t>
            </a:r>
            <a:r>
              <a:rPr lang="ru-RU" sz="3200" b="1" dirty="0"/>
              <a:t>межевого </a:t>
            </a:r>
            <a:r>
              <a:rPr lang="ru-RU" sz="3200" b="1" dirty="0" smtClean="0"/>
              <a:t>дела.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4" t="17670" r="19795" b="44831"/>
          <a:stretch/>
        </p:blipFill>
        <p:spPr bwMode="auto">
          <a:xfrm>
            <a:off x="6660232" y="380630"/>
            <a:ext cx="2158566" cy="168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88718"/>
            <a:ext cx="345638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69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Площадь ЗУ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918320" cy="4782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Площадью земельного участка, определенной с учётом установленных в соответствии с настоящим Федеральным законом требований, является площадь геометрической фигуры, образованной проекцией границ земельного участка на горизонтальную плоскость.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3789467" cy="535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28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межевого плана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4918320" cy="483017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/>
              <a:t>Межевой план подготавливается в форме электронного документа и заверяется усиленной квалифицированной электронной подписью кадастрового инженера, подготовившего такой план. Межевой план, если это предусмотрено договором подряда, также подготавливается в форме документа на бумажном носителе, заверенного подписью и печатью кадастрового инженера, подготовившего такой план.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4" t="15413" r="19393" b="11620"/>
          <a:stretch/>
        </p:blipFill>
        <p:spPr bwMode="auto">
          <a:xfrm>
            <a:off x="5076056" y="2492896"/>
            <a:ext cx="3719594" cy="271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48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Оформление межевого плана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94924" y="5069182"/>
            <a:ext cx="8484394" cy="158417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/>
              <a:t>Форма межевого плана и требования к его подготовке, в том числе особенности подготовки межевого плана в отношении земельных участков, указанных в части 10 статьи 25 настоящего Федерального закона, устанавливаются органом нормативно-правового регулирования в сфере кадастровых отношений.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5546866" cy="394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96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Оформление межевого плана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964488" cy="485428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Межевой план оформляется на бумажном носителе, а также на электронном носителе в виде электронного документа</a:t>
            </a:r>
            <a:r>
              <a:rPr lang="ru-RU" dirty="0" smtClean="0"/>
              <a:t>.</a:t>
            </a:r>
          </a:p>
          <a:p>
            <a:r>
              <a:rPr lang="ru-RU" dirty="0"/>
              <a:t>Межевой план, необходимый для предоставления в орган кадастрового учёта заявления о постановке на кадастровый учёт образуемых земельных участков, может быть оформлен в виде электронного документа, заверенного электронной цифровой подписью кадастрового инженера. Представление в орган кадастрового учёта межевого плана на бумажном носителе в указанном случае не требуется. </a:t>
            </a:r>
            <a:endParaRPr lang="ru-RU" dirty="0" smtClean="0"/>
          </a:p>
          <a:p>
            <a:r>
              <a:rPr lang="ru-RU" dirty="0" smtClean="0"/>
              <a:t>Межевой </a:t>
            </a:r>
            <a:r>
              <a:rPr lang="ru-RU" dirty="0"/>
              <a:t>план на бумажном носителе оформляется в количестве не менее двух экземпляров, один из которых предназначен для представления в орган кадастрового учёта вместе с соответствующим заявлением, а второй и последующие экземпляры в соответствии с договором о выполнении кадастровых работ — для передачи заказчику кадастровых работ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Межевой план на бумажном носителе должен быть прошит и скреплён подписью и оттиском печати кадастрового инженера.</a:t>
            </a:r>
          </a:p>
        </p:txBody>
      </p:sp>
    </p:spTree>
    <p:extLst>
      <p:ext uri="{BB962C8B-B14F-4D97-AF65-F5344CB8AC3E}">
        <p14:creationId xmlns:p14="http://schemas.microsoft.com/office/powerpoint/2010/main" val="330042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Оформление межевого плана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Подпись и оттиск печати кадастрового инженера проставляются на титульном листе межевого плана и на обороте последнего листа межевого плана, а также в акте согласования местоположения границы земельного участка.</a:t>
            </a:r>
          </a:p>
          <a:p>
            <a:endParaRPr lang="ru-RU" dirty="0"/>
          </a:p>
          <a:p>
            <a:r>
              <a:rPr lang="ru-RU" dirty="0"/>
              <a:t>На титульном листе указывается дата подготовки окончательной редакции межевого плана кадастровым инженером (дата завершения кадастровых работ).</a:t>
            </a:r>
          </a:p>
        </p:txBody>
      </p:sp>
    </p:spTree>
    <p:extLst>
      <p:ext uri="{BB962C8B-B14F-4D97-AF65-F5344CB8AC3E}">
        <p14:creationId xmlns:p14="http://schemas.microsoft.com/office/powerpoint/2010/main" val="178654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t="3854" r="7630" b="7496"/>
          <a:stretch/>
        </p:blipFill>
        <p:spPr bwMode="auto">
          <a:xfrm>
            <a:off x="179512" y="897197"/>
            <a:ext cx="4392488" cy="585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7" t="6909" r="5376" b="9646"/>
          <a:stretch/>
        </p:blipFill>
        <p:spPr bwMode="auto">
          <a:xfrm>
            <a:off x="4572000" y="784009"/>
            <a:ext cx="4421548" cy="603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Оформление титульного листа </a:t>
            </a:r>
            <a:r>
              <a:rPr lang="ru-RU" dirty="0"/>
              <a:t>межевого плана</a:t>
            </a:r>
          </a:p>
        </p:txBody>
      </p:sp>
    </p:spTree>
    <p:extLst>
      <p:ext uri="{BB962C8B-B14F-4D97-AF65-F5344CB8AC3E}">
        <p14:creationId xmlns:p14="http://schemas.microsoft.com/office/powerpoint/2010/main" val="373747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Оформление межевого плана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Внесение текстовых сведений вручную производится разборчиво тушью, чернилами или пастой синего цвета. Опечатки, подчистки, приписки, зачёркнутые слова и иные неоговорённые исправления не допускаются. Все исправления в межевом плане должны быть заверены подписью (с указанием фамилии и инициалов) и оттиском печати кадастрового инженера.</a:t>
            </a:r>
          </a:p>
          <a:p>
            <a:endParaRPr lang="ru-RU" dirty="0"/>
          </a:p>
          <a:p>
            <a:r>
              <a:rPr lang="ru-RU" dirty="0"/>
              <a:t>Оформление карандашом разделов межевого плана, в том числе входящих в состав графической части, не допускается. Все записи, за исключением оговорённых случаев, производятся на русском языке. Числа записываются арабскими цифрами.</a:t>
            </a:r>
          </a:p>
        </p:txBody>
      </p:sp>
    </p:spTree>
    <p:extLst>
      <p:ext uri="{BB962C8B-B14F-4D97-AF65-F5344CB8AC3E}">
        <p14:creationId xmlns:p14="http://schemas.microsoft.com/office/powerpoint/2010/main" val="324744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Оформление межевого плана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558280" cy="4494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Межевой план оформляется на листах формата А4.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Разделы </a:t>
            </a:r>
            <a:r>
              <a:rPr lang="ru-RU" dirty="0"/>
              <a:t>«Схема геодезических построений», «Схема расположения земельных участков» и Чертёж могут оформляться на листах больших форматов.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6812"/>
            <a:ext cx="3900812" cy="551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73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458"/>
            <a:ext cx="9360684" cy="701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59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Оформление межевого плана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Нумерация листов межевого плана является сквозной в пределах документа. Документы, включаемые в состав Приложения, не нумеруются</a:t>
            </a:r>
            <a:r>
              <a:rPr lang="ru-RU" dirty="0" smtClean="0"/>
              <a:t>.</a:t>
            </a:r>
          </a:p>
          <a:p>
            <a:r>
              <a:rPr lang="ru-RU" dirty="0"/>
              <a:t>Если сведения не умещаются на одном листе какого-либо раздела, допускается размещать их на нескольких листах либо на обороте соответствующего листа. В указанном случае на каждом листе либо на каждой странице соответствующего раздела воспроизводятся следующие сведения: слова «Межевой план» и название соответствующего раздела межевого плана.</a:t>
            </a:r>
          </a:p>
          <a:p>
            <a:endParaRPr lang="ru-RU" dirty="0"/>
          </a:p>
          <a:p>
            <a:r>
              <a:rPr lang="ru-RU" dirty="0"/>
              <a:t>Если разделы межевого плана размещены на листах с оборотом, при заполнении реквизита «Лист N ____» соответствующего раздела межевого плана дополнительно через запятую приводится номер страницы.</a:t>
            </a:r>
          </a:p>
          <a:p>
            <a:endParaRPr lang="ru-RU" dirty="0"/>
          </a:p>
          <a:p>
            <a:r>
              <a:rPr lang="ru-RU" dirty="0"/>
              <a:t>Общее количество листов межевого плана, включая количество листов документов Приложения, указывается на титульном листе.</a:t>
            </a:r>
          </a:p>
        </p:txBody>
      </p:sp>
    </p:spTree>
    <p:extLst>
      <p:ext uri="{BB962C8B-B14F-4D97-AF65-F5344CB8AC3E}">
        <p14:creationId xmlns:p14="http://schemas.microsoft.com/office/powerpoint/2010/main" val="156120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Межево́й 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/>
              <a:t>представляет собой документ, который составлен на основе кадастрового плана соответствующей территории или кадастровой выписки о соответствующем земельном участке и в котором воспроизведены определенные внесенные в Единый Государственный Реестр Недвижимости сведения и указаны сведения об образуемых земельном участке или земельных участках, либо о части или частях земельного участка, либо новые необходимые для внесения в государственный кадастр недвижимости сведения о земельном участке или земельных участках.</a:t>
            </a:r>
          </a:p>
        </p:txBody>
      </p:sp>
    </p:spTree>
    <p:extLst>
      <p:ext uri="{BB962C8B-B14F-4D97-AF65-F5344CB8AC3E}">
        <p14:creationId xmlns:p14="http://schemas.microsoft.com/office/powerpoint/2010/main" val="42649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Требования к межевому плану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41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"/>
            <a:ext cx="9144000" cy="684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7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29"/>
            <a:ext cx="9144001" cy="684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16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037" y="0"/>
            <a:ext cx="9465193" cy="708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67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22" y="0"/>
            <a:ext cx="91559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90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501752" cy="711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66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9480" cy="697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56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45" y="33427"/>
            <a:ext cx="9213345" cy="690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04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080" y="0"/>
            <a:ext cx="9502080" cy="71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83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/>
              <a:t>Межевой план состоит из графической и текстовой частей.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3240360" cy="458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403562" cy="458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00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12560" cy="720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55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00" y="1412776"/>
            <a:ext cx="10008845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70" y="260648"/>
            <a:ext cx="8534400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54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 межевого плана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В графической части межевого плана воспроизводятся сведения кадастрового плана соответствующей территории или кадастровой выписки о соответствующем земельном участке, а также указываются местоположение границ образуемых земельного участка или земельных участков, либо границ части или частей земельного участка, либо уточняемых границ земельных участков, доступ к образуемым или измененным земельным участкам (проход или проезд от земельных участков общего пользования), в том числе путём установления сервитута.</a:t>
            </a:r>
          </a:p>
        </p:txBody>
      </p:sp>
    </p:spTree>
    <p:extLst>
      <p:ext uri="{BB962C8B-B14F-4D97-AF65-F5344CB8AC3E}">
        <p14:creationId xmlns:p14="http://schemas.microsoft.com/office/powerpoint/2010/main" val="60856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 межевого плана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В текстовой части межевого плана указываются необходимые для внесения в государственный кадастр недвижимости сведения о земельном участке или земельных участках в объеме, установленном органом нормативно-правового регулирования в сфере кадастровых отношений, сведения об использованной при подготовке межевого плана геодезической основе кадастра, а также в установленном частью 1 статьи 39 настоящего Федерального закона случае сведения о согласовании местоположения границ земельных участков в форме акта согласования местоположения таких границ (далее — акт согласования местоположения границ).</a:t>
            </a:r>
          </a:p>
        </p:txBody>
      </p:sp>
    </p:spTree>
    <p:extLst>
      <p:ext uri="{BB962C8B-B14F-4D97-AF65-F5344CB8AC3E}">
        <p14:creationId xmlns:p14="http://schemas.microsoft.com/office/powerpoint/2010/main" val="264045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Местоположение границ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Местоположение границ земельного участка устанавливается посредством определения координат характерных точек таких границ, то есть точек изменения описания границ земельного участка и деления их на части. </a:t>
            </a:r>
          </a:p>
        </p:txBody>
      </p:sp>
    </p:spTree>
    <p:extLst>
      <p:ext uri="{BB962C8B-B14F-4D97-AF65-F5344CB8AC3E}">
        <p14:creationId xmlns:p14="http://schemas.microsoft.com/office/powerpoint/2010/main" val="216885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304</TotalTime>
  <Words>849</Words>
  <Application>Microsoft Office PowerPoint</Application>
  <PresentationFormat>Экран (4:3)</PresentationFormat>
  <Paragraphs>52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Официальная</vt:lpstr>
      <vt:lpstr>Тема: Межевой план. Формирование  межевого дела.</vt:lpstr>
      <vt:lpstr>Межево́й план</vt:lpstr>
      <vt:lpstr>Презентация PowerPoint</vt:lpstr>
      <vt:lpstr>Межевой план состоит из графической и текстовой частей. </vt:lpstr>
      <vt:lpstr>Презентация PowerPoint</vt:lpstr>
      <vt:lpstr>Презентация PowerPoint</vt:lpstr>
      <vt:lpstr>Состав межевого плана</vt:lpstr>
      <vt:lpstr>Состав межевого плана</vt:lpstr>
      <vt:lpstr>Местоположение границ</vt:lpstr>
      <vt:lpstr>Площадь ЗУ</vt:lpstr>
      <vt:lpstr>Форма межевого плана</vt:lpstr>
      <vt:lpstr>Оформление межевого плана</vt:lpstr>
      <vt:lpstr>Оформление межевого плана</vt:lpstr>
      <vt:lpstr>Оформление межевого плана</vt:lpstr>
      <vt:lpstr>Оформление титульного листа межевого плана</vt:lpstr>
      <vt:lpstr>Оформление межевого плана</vt:lpstr>
      <vt:lpstr>Оформление межевого плана</vt:lpstr>
      <vt:lpstr>Презентация PowerPoint</vt:lpstr>
      <vt:lpstr>Оформление межевого плана</vt:lpstr>
      <vt:lpstr>Требования к межевому плану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Межевой план. Формирование межевого дела</dc:title>
  <dc:creator>User</dc:creator>
  <cp:lastModifiedBy>User</cp:lastModifiedBy>
  <cp:revision>10</cp:revision>
  <dcterms:created xsi:type="dcterms:W3CDTF">2020-02-18T10:58:38Z</dcterms:created>
  <dcterms:modified xsi:type="dcterms:W3CDTF">2020-02-19T09:39:52Z</dcterms:modified>
</cp:coreProperties>
</file>