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75" r:id="rId21"/>
    <p:sldId id="277"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66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F2E398B0-7C64-4BA5-89B1-BDD7559B8D93}" type="datetimeFigureOut">
              <a:rPr lang="ru-RU" smtClean="0"/>
              <a:t>21.01.2020</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BB6A1AC-B40F-4398-B142-DDDEDCB05471}" type="slidenum">
              <a:rPr lang="ru-RU" smtClean="0"/>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2E398B0-7C64-4BA5-89B1-BDD7559B8D93}" type="datetimeFigureOut">
              <a:rPr lang="ru-RU" smtClean="0"/>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B6A1AC-B40F-4398-B142-DDDEDCB05471}"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9BB6A1AC-B40F-4398-B142-DDDEDCB05471}" type="slidenum">
              <a:rPr lang="ru-RU" smtClean="0"/>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2E398B0-7C64-4BA5-89B1-BDD7559B8D93}" type="datetimeFigureOut">
              <a:rPr lang="ru-RU" smtClean="0"/>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F2E398B0-7C64-4BA5-89B1-BDD7559B8D93}" type="datetimeFigureOut">
              <a:rPr lang="ru-RU" smtClean="0"/>
              <a:t>21.01.2020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9BB6A1AC-B40F-4398-B142-DDDEDCB05471}" type="slidenum">
              <a:rPr lang="ru-RU" smtClean="0"/>
              <a:t>‹#›</a:t>
            </a:fld>
            <a:endParaRPr lang="ru-RU"/>
          </a:p>
        </p:txBody>
      </p:sp>
      <p:sp>
        <p:nvSpPr>
          <p:cNvPr id="8" name="Объект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F2E398B0-7C64-4BA5-89B1-BDD7559B8D93}" type="datetimeFigureOut">
              <a:rPr lang="ru-RU" smtClean="0"/>
              <a:t>21.01.2020</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BB6A1AC-B40F-4398-B142-DDDEDCB05471}" type="slidenum">
              <a:rPr lang="ru-RU" smtClean="0"/>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F2E398B0-7C64-4BA5-89B1-BDD7559B8D93}" type="datetimeFigureOut">
              <a:rPr lang="ru-RU" smtClean="0"/>
              <a:t>21.01.2020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BB6A1AC-B40F-4398-B142-DDDEDCB05471}" type="slidenum">
              <a:rPr lang="ru-RU" smtClean="0"/>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бъект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Объект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F2E398B0-7C64-4BA5-89B1-BDD7559B8D93}" type="datetimeFigureOut">
              <a:rPr lang="ru-RU" smtClean="0"/>
              <a:t>21.01.2020</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Объект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Объект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9BB6A1AC-B40F-4398-B142-DDDEDCB05471}" type="slidenum">
              <a:rPr lang="ru-RU" smtClean="0"/>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F2E398B0-7C64-4BA5-89B1-BDD7559B8D93}" type="datetimeFigureOut">
              <a:rPr lang="ru-RU" smtClean="0"/>
              <a:t>21.01.2020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9BB6A1AC-B40F-4398-B142-DDDEDCB0547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F2E398B0-7C64-4BA5-89B1-BDD7559B8D93}" type="datetimeFigureOut">
              <a:rPr lang="ru-RU" smtClean="0"/>
              <a:t>21.01.2020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BB6A1AC-B40F-4398-B142-DDDEDCB0547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Объект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BB6A1AC-B40F-4398-B142-DDDEDCB05471}" type="slidenum">
              <a:rPr lang="ru-RU" smtClean="0"/>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F2E398B0-7C64-4BA5-89B1-BDD7559B8D93}" type="datetimeFigureOut">
              <a:rPr lang="ru-RU" smtClean="0"/>
              <a:t>21.01.2020</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9BB6A1AC-B40F-4398-B142-DDDEDCB05471}" type="slidenum">
              <a:rPr lang="ru-RU" smtClean="0"/>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F2E398B0-7C64-4BA5-89B1-BDD7559B8D93}" type="datetimeFigureOut">
              <a:rPr lang="ru-RU" smtClean="0"/>
              <a:t>21.01.2020</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2E398B0-7C64-4BA5-89B1-BDD7559B8D93}" type="datetimeFigureOut">
              <a:rPr lang="ru-RU" smtClean="0"/>
              <a:t>21.01.2020</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BB6A1AC-B40F-4398-B142-DDDEDCB05471}" type="slidenum">
              <a:rPr lang="ru-RU" smtClean="0"/>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t>Инженерная инфраструктура городских и сельских поселений</a:t>
            </a:r>
            <a:endParaRPr lang="ru-RU"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62" r="41757" b="9073"/>
          <a:stretch/>
        </p:blipFill>
        <p:spPr bwMode="auto">
          <a:xfrm>
            <a:off x="395536" y="2523091"/>
            <a:ext cx="3672408" cy="40487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88089" y="5517232"/>
            <a:ext cx="3512500" cy="646331"/>
          </a:xfrm>
          <a:prstGeom prst="rect">
            <a:avLst/>
          </a:prstGeom>
          <a:noFill/>
        </p:spPr>
        <p:txBody>
          <a:bodyPr wrap="none" rtlCol="0">
            <a:spAutoFit/>
          </a:bodyPr>
          <a:lstStyle/>
          <a:p>
            <a:pPr algn="ctr"/>
            <a:r>
              <a:rPr lang="ru-RU" dirty="0" smtClean="0"/>
              <a:t>Преподаватель </a:t>
            </a:r>
          </a:p>
          <a:p>
            <a:pPr algn="ctr"/>
            <a:r>
              <a:rPr lang="ru-RU" dirty="0" smtClean="0"/>
              <a:t>Кудрявцева Наталья Игоревна</a:t>
            </a:r>
            <a:endParaRPr lang="ru-RU" dirty="0"/>
          </a:p>
        </p:txBody>
      </p:sp>
      <p:sp>
        <p:nvSpPr>
          <p:cNvPr id="5" name="Прямоугольник 4"/>
          <p:cNvSpPr/>
          <p:nvPr/>
        </p:nvSpPr>
        <p:spPr>
          <a:xfrm>
            <a:off x="4283968" y="3140968"/>
            <a:ext cx="4572000" cy="1754326"/>
          </a:xfrm>
          <a:prstGeom prst="rect">
            <a:avLst/>
          </a:prstGeom>
        </p:spPr>
        <p:txBody>
          <a:bodyPr>
            <a:spAutoFit/>
          </a:bodyPr>
          <a:lstStyle/>
          <a:p>
            <a:pPr algn="ctr"/>
            <a:r>
              <a:rPr lang="ru-RU" dirty="0" smtClean="0">
                <a:latin typeface="Times New Roman" pitchFamily="18" charset="0"/>
                <a:cs typeface="Times New Roman" pitchFamily="18" charset="0"/>
              </a:rPr>
              <a:t>ПМ 04. Информационные системы обеспечения градостроительной деятельности</a:t>
            </a:r>
          </a:p>
          <a:p>
            <a:pPr algn="ctr"/>
            <a:r>
              <a:rPr lang="ru-RU" dirty="0" smtClean="0">
                <a:latin typeface="Times New Roman" pitchFamily="18" charset="0"/>
                <a:cs typeface="Times New Roman" pitchFamily="18" charset="0"/>
              </a:rPr>
              <a:t>МДК 04.01 Тема 4.3</a:t>
            </a:r>
          </a:p>
          <a:p>
            <a:pPr algn="ctr"/>
            <a:r>
              <a:rPr lang="ru-RU" dirty="0" smtClean="0">
                <a:latin typeface="Times New Roman" pitchFamily="18" charset="0"/>
                <a:cs typeface="Times New Roman" pitchFamily="18" charset="0"/>
              </a:rPr>
              <a:t> «Инженерная инфраструктура городских и сельских поселений»</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572139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Системы водоснабжения и водоотведения (канализации) взаимосвязаны</a:t>
            </a:r>
          </a:p>
        </p:txBody>
      </p:sp>
      <p:sp>
        <p:nvSpPr>
          <p:cNvPr id="3" name="Объект 2"/>
          <p:cNvSpPr>
            <a:spLocks noGrp="1"/>
          </p:cNvSpPr>
          <p:nvPr>
            <p:ph sz="quarter" idx="1"/>
          </p:nvPr>
        </p:nvSpPr>
        <p:spPr>
          <a:xfrm>
            <a:off x="301752" y="1527048"/>
            <a:ext cx="8503920" cy="3414120"/>
          </a:xfrm>
        </p:spPr>
        <p:txBody>
          <a:bodyPr/>
          <a:lstStyle/>
          <a:p>
            <a:pPr marL="0" indent="0">
              <a:buNone/>
            </a:pPr>
            <a:r>
              <a:rPr lang="ru-RU" dirty="0" smtClean="0"/>
              <a:t> </a:t>
            </a:r>
            <a:r>
              <a:rPr lang="ru-RU" dirty="0"/>
              <a:t>В них используется один и тот же объем воды, прошедший определенный технологический (в производстве), бытовой или органический (при потреблении человеком) цикл. Различают системы хозяйственно-питьевого и технического водоснабжения, а также системы бытовой (хозяйственно-фекальной), производственной, ливневой канализации.</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581128"/>
            <a:ext cx="287812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984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Ресурсосбережение </a:t>
            </a:r>
          </a:p>
        </p:txBody>
      </p:sp>
      <p:sp>
        <p:nvSpPr>
          <p:cNvPr id="3" name="Объект 2"/>
          <p:cNvSpPr>
            <a:spLocks noGrp="1"/>
          </p:cNvSpPr>
          <p:nvPr>
            <p:ph sz="quarter" idx="1"/>
          </p:nvPr>
        </p:nvSpPr>
        <p:spPr/>
        <p:txBody>
          <a:bodyPr>
            <a:normAutofit fontScale="85000" lnSpcReduction="10000"/>
          </a:bodyPr>
          <a:lstStyle/>
          <a:p>
            <a:r>
              <a:rPr lang="ru-RU" dirty="0" smtClean="0"/>
              <a:t>— это система </a:t>
            </a:r>
            <a:r>
              <a:rPr lang="ru-RU" dirty="0"/>
              <a:t>технологических, технических, организационных и правовых мер, направленных на минимальный расход природных ресурсов и энергии на всех этапах производственного цикла, транспортировки и сбыта конечной продукции. Особенно остро проблема ресурсосбережения стоит в энергетической области, работающей преимущественно на </a:t>
            </a:r>
            <a:r>
              <a:rPr lang="ru-RU" dirty="0" err="1"/>
              <a:t>исчерпаемых</a:t>
            </a:r>
            <a:r>
              <a:rPr lang="ru-RU" dirty="0"/>
              <a:t> и невосстанавливаемых ресурсах органического происхождения. Снижение уровня </a:t>
            </a:r>
            <a:r>
              <a:rPr lang="ru-RU" dirty="0" err="1"/>
              <a:t>ресурсопотребления</a:t>
            </a:r>
            <a:r>
              <a:rPr lang="ru-RU" dirty="0"/>
              <a:t> (ресурсосбережение) на основе модернизации и развития инженерно-технических систем является основополагающим условием устойчивого развития градостроительных и территориальных образований.</a:t>
            </a:r>
          </a:p>
        </p:txBody>
      </p:sp>
    </p:spTree>
    <p:extLst>
      <p:ext uri="{BB962C8B-B14F-4D97-AF65-F5344CB8AC3E}">
        <p14:creationId xmlns:p14="http://schemas.microsoft.com/office/powerpoint/2010/main" val="233361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lstStyle/>
          <a:p>
            <a:r>
              <a:rPr lang="ru-RU" dirty="0"/>
              <a:t>Одним из показателей состояния инженерно-технических систем является уровень </a:t>
            </a:r>
            <a:r>
              <a:rPr lang="ru-RU" dirty="0" err="1"/>
              <a:t>ресурсопотребления</a:t>
            </a:r>
            <a:r>
              <a:rPr lang="ru-RU" dirty="0"/>
              <a:t>, который измеряется объемом (количеством) ресурса (энергии, воды), потребляемым за единицу времени или затраченным на производство единицы продукции. В качестве показателя устойчивого развития градостроительных и территориальных образований используется величина </a:t>
            </a:r>
            <a:r>
              <a:rPr lang="ru-RU" dirty="0" err="1"/>
              <a:t>ресурсопотребления</a:t>
            </a:r>
            <a:r>
              <a:rPr lang="ru-RU" dirty="0"/>
              <a:t> на душу населения</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96" y="188640"/>
            <a:ext cx="8534400"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544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Инженерная защита территории </a:t>
            </a:r>
          </a:p>
        </p:txBody>
      </p:sp>
      <p:sp>
        <p:nvSpPr>
          <p:cNvPr id="3" name="Объект 2"/>
          <p:cNvSpPr>
            <a:spLocks noGrp="1"/>
          </p:cNvSpPr>
          <p:nvPr>
            <p:ph sz="quarter" idx="1"/>
          </p:nvPr>
        </p:nvSpPr>
        <p:spPr>
          <a:xfrm>
            <a:off x="301752" y="1527048"/>
            <a:ext cx="8503920" cy="1685928"/>
          </a:xfrm>
        </p:spPr>
        <p:txBody>
          <a:bodyPr/>
          <a:lstStyle/>
          <a:p>
            <a:r>
              <a:rPr lang="ru-RU" dirty="0" smtClean="0"/>
              <a:t>—это </a:t>
            </a:r>
            <a:r>
              <a:rPr lang="ru-RU" dirty="0"/>
              <a:t>комплекс мероприятий, обеспечивающих защиту среды обитания от опасных инженерно-геологических процессов.</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701" y="2780928"/>
            <a:ext cx="460851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821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Инженерная подготовка</a:t>
            </a:r>
            <a:endParaRPr lang="ru-RU" dirty="0"/>
          </a:p>
        </p:txBody>
      </p:sp>
      <p:sp>
        <p:nvSpPr>
          <p:cNvPr id="3" name="Объект 2"/>
          <p:cNvSpPr>
            <a:spLocks noGrp="1"/>
          </p:cNvSpPr>
          <p:nvPr>
            <p:ph sz="quarter" idx="1"/>
          </p:nvPr>
        </p:nvSpPr>
        <p:spPr/>
        <p:txBody>
          <a:bodyPr/>
          <a:lstStyle/>
          <a:p>
            <a:r>
              <a:rPr lang="ru-RU" dirty="0"/>
              <a:t>Инженерное преобразование какого-либо участка территории поселения в целях его подготовки к строительству называется инженерной подготовкой территории города, района, квартала. Иногда этот термин понимается более широко и включает не только преобразование территории, но и прокладку необходимых инженерно-технических коммуникаций (инженерная подготовка квартала, объекта).</a:t>
            </a:r>
          </a:p>
        </p:txBody>
      </p:sp>
    </p:spTree>
    <p:extLst>
      <p:ext uri="{BB962C8B-B14F-4D97-AF65-F5344CB8AC3E}">
        <p14:creationId xmlns:p14="http://schemas.microsoft.com/office/powerpoint/2010/main" val="3530143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Методы и способы инженерной подготовки</a:t>
            </a:r>
          </a:p>
        </p:txBody>
      </p:sp>
      <p:sp>
        <p:nvSpPr>
          <p:cNvPr id="3" name="Объект 2"/>
          <p:cNvSpPr>
            <a:spLocks noGrp="1"/>
          </p:cNvSpPr>
          <p:nvPr>
            <p:ph sz="quarter" idx="1"/>
          </p:nvPr>
        </p:nvSpPr>
        <p:spPr/>
        <p:txBody>
          <a:bodyPr>
            <a:normAutofit fontScale="92500" lnSpcReduction="20000"/>
          </a:bodyPr>
          <a:lstStyle/>
          <a:p>
            <a:r>
              <a:rPr lang="ru-RU" dirty="0" smtClean="0"/>
              <a:t> -(</a:t>
            </a:r>
            <a:r>
              <a:rPr lang="ru-RU" dirty="0"/>
              <a:t>подсыпка, дренаж, организация рельефа) определяются в зависимости от природных характеристик (условий) территории, которые систематизируются с помощью инженерно-строительного районирования. Последнее отражает степень пригодности территории для строительства и базируется на данных инженерных изысканий — специального вида работ, направленных на изучение рельефа местности, строительных свойств грунтов (несущая способность грунтов), режима поверхностных и подземных вод, развития опасных инженерно-геологических процессов (затопление, подтопление, заболачивание, </a:t>
            </a:r>
            <a:r>
              <a:rPr lang="ru-RU" dirty="0" err="1"/>
              <a:t>оврагообразование</a:t>
            </a:r>
            <a:r>
              <a:rPr lang="ru-RU" dirty="0"/>
              <a:t> ит. п.)</a:t>
            </a:r>
          </a:p>
        </p:txBody>
      </p:sp>
    </p:spTree>
    <p:extLst>
      <p:ext uri="{BB962C8B-B14F-4D97-AF65-F5344CB8AC3E}">
        <p14:creationId xmlns:p14="http://schemas.microsoft.com/office/powerpoint/2010/main" val="2880361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2662"/>
            <a:ext cx="8534400"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47" y="1700808"/>
            <a:ext cx="8646506" cy="446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896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301752" y="1527048"/>
            <a:ext cx="8503920" cy="3198096"/>
          </a:xfrm>
        </p:spPr>
        <p:txBody>
          <a:bodyPr>
            <a:normAutofit/>
          </a:bodyPr>
          <a:lstStyle/>
          <a:p>
            <a:pPr marL="0" indent="0" algn="ctr">
              <a:buNone/>
            </a:pPr>
            <a:r>
              <a:rPr lang="ru-RU" sz="2400" dirty="0" smtClean="0"/>
              <a:t>Анализ </a:t>
            </a:r>
            <a:r>
              <a:rPr lang="ru-RU" sz="2400" dirty="0"/>
              <a:t>данных об использовании энергоресурсов в странах Европейского Союза показал, что потребление энергии в быту и сфере услуг составляет 40,7 % совокупного потребления энергии, при этом порядка 84 % энергии приходится на обеспечение нужд отопления и снабжения зданий горячей водой.</a:t>
            </a:r>
          </a:p>
        </p:txBody>
      </p:sp>
      <p:sp>
        <p:nvSpPr>
          <p:cNvPr id="4" name="Заголовок 3"/>
          <p:cNvSpPr>
            <a:spLocks noGrp="1"/>
          </p:cNvSpPr>
          <p:nvPr>
            <p:ph type="title"/>
          </p:nvPr>
        </p:nvSpPr>
        <p:spPr/>
        <p:txBody>
          <a:bodyPr>
            <a:normAutofit fontScale="90000"/>
          </a:bodyPr>
          <a:lstStyle/>
          <a:p>
            <a:r>
              <a:rPr lang="ru-RU" dirty="0"/>
              <a:t>Повышение </a:t>
            </a:r>
            <a:r>
              <a:rPr lang="ru-RU" dirty="0" err="1"/>
              <a:t>энергоэффективности</a:t>
            </a:r>
            <a:r>
              <a:rPr lang="ru-RU" dirty="0"/>
              <a:t> городов</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1726" y="3853725"/>
            <a:ext cx="3687614" cy="218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95127" y="6049715"/>
            <a:ext cx="8496944" cy="646331"/>
          </a:xfrm>
          <a:prstGeom prst="rect">
            <a:avLst/>
          </a:prstGeom>
        </p:spPr>
        <p:txBody>
          <a:bodyPr wrap="square">
            <a:spAutoFit/>
          </a:bodyPr>
          <a:lstStyle/>
          <a:p>
            <a:pPr algn="ctr"/>
            <a:r>
              <a:rPr lang="ru-RU" dirty="0" smtClean="0"/>
              <a:t>Потенциал экономии энергии оценивается в 50 %, снижение выбросов углекислого газа в атмосферу может быть уменьшено на четверть</a:t>
            </a:r>
            <a:endParaRPr lang="ru-RU" dirty="0"/>
          </a:p>
        </p:txBody>
      </p:sp>
    </p:spTree>
    <p:extLst>
      <p:ext uri="{BB962C8B-B14F-4D97-AF65-F5344CB8AC3E}">
        <p14:creationId xmlns:p14="http://schemas.microsoft.com/office/powerpoint/2010/main" val="442883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Факторы</a:t>
            </a:r>
            <a:endParaRPr lang="ru-RU" dirty="0"/>
          </a:p>
        </p:txBody>
      </p:sp>
      <p:sp>
        <p:nvSpPr>
          <p:cNvPr id="3" name="Объект 2"/>
          <p:cNvSpPr>
            <a:spLocks noGrp="1"/>
          </p:cNvSpPr>
          <p:nvPr>
            <p:ph sz="quarter" idx="1"/>
          </p:nvPr>
        </p:nvSpPr>
        <p:spPr>
          <a:xfrm>
            <a:off x="301752" y="1527048"/>
            <a:ext cx="8503920" cy="2117976"/>
          </a:xfrm>
        </p:spPr>
        <p:txBody>
          <a:bodyPr>
            <a:normAutofit/>
          </a:bodyPr>
          <a:lstStyle/>
          <a:p>
            <a:pPr marL="0" indent="0" algn="ctr">
              <a:buNone/>
            </a:pPr>
            <a:r>
              <a:rPr lang="ru-RU" sz="2000" dirty="0" smtClean="0"/>
              <a:t>На </a:t>
            </a:r>
            <a:r>
              <a:rPr lang="ru-RU" sz="2000" dirty="0" err="1"/>
              <a:t>энергоэффективность</a:t>
            </a:r>
            <a:r>
              <a:rPr lang="ru-RU" sz="2000" dirty="0"/>
              <a:t> городской застройки влияет множество факторов: теплотехнические характеристики зданий, отопительные установки и горячее водоснабжение, вентиляция, осветительные установки, характеристики внутреннего микроклимата, климатические особенности региона, ориентация зданий на местности.</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466971"/>
            <a:ext cx="4176464" cy="299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220072" y="4653136"/>
            <a:ext cx="3528392" cy="923330"/>
          </a:xfrm>
          <a:prstGeom prst="rect">
            <a:avLst/>
          </a:prstGeom>
        </p:spPr>
        <p:txBody>
          <a:bodyPr wrap="square">
            <a:spAutoFit/>
          </a:bodyPr>
          <a:lstStyle/>
          <a:p>
            <a:r>
              <a:rPr lang="ru-RU" dirty="0" smtClean="0"/>
              <a:t>Более 75 % жилищного фонда требует модернизации для снижения энергопотребления</a:t>
            </a:r>
            <a:endParaRPr lang="ru-RU" dirty="0"/>
          </a:p>
        </p:txBody>
      </p:sp>
    </p:spTree>
    <p:extLst>
      <p:ext uri="{BB962C8B-B14F-4D97-AF65-F5344CB8AC3E}">
        <p14:creationId xmlns:p14="http://schemas.microsoft.com/office/powerpoint/2010/main" val="1618418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Управление </a:t>
            </a:r>
            <a:r>
              <a:rPr lang="ru-RU" dirty="0" err="1" smtClean="0"/>
              <a:t>энергоэффективностью</a:t>
            </a:r>
            <a:r>
              <a:rPr lang="ru-RU" dirty="0" smtClean="0"/>
              <a:t> </a:t>
            </a:r>
            <a:r>
              <a:rPr lang="ru-RU" dirty="0"/>
              <a:t>зданий </a:t>
            </a:r>
          </a:p>
        </p:txBody>
      </p:sp>
      <p:sp>
        <p:nvSpPr>
          <p:cNvPr id="3" name="Объект 2"/>
          <p:cNvSpPr>
            <a:spLocks noGrp="1"/>
          </p:cNvSpPr>
          <p:nvPr>
            <p:ph sz="quarter" idx="1"/>
          </p:nvPr>
        </p:nvSpPr>
        <p:spPr>
          <a:xfrm>
            <a:off x="301752" y="1527048"/>
            <a:ext cx="8503920" cy="3054080"/>
          </a:xfrm>
        </p:spPr>
        <p:txBody>
          <a:bodyPr/>
          <a:lstStyle/>
          <a:p>
            <a:r>
              <a:rPr lang="ru-RU" dirty="0" smtClean="0"/>
              <a:t>— это один </a:t>
            </a:r>
            <a:r>
              <a:rPr lang="ru-RU" dirty="0"/>
              <a:t>из важнейших факторов уменьшения потребления энергии. Строительство и эксплуатация жилья является одним из самых энергоемких секторов экономики. Жилищный сектор занимает второе место в России по потреблению энергии после обрабатывающей промышленности.</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4077070"/>
            <a:ext cx="3960440" cy="231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459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Инженерно-техническая инфраструктура </a:t>
            </a:r>
          </a:p>
        </p:txBody>
      </p:sp>
      <p:sp>
        <p:nvSpPr>
          <p:cNvPr id="3" name="Объект 2"/>
          <p:cNvSpPr>
            <a:spLocks noGrp="1"/>
          </p:cNvSpPr>
          <p:nvPr>
            <p:ph sz="quarter" idx="1"/>
          </p:nvPr>
        </p:nvSpPr>
        <p:spPr/>
        <p:txBody>
          <a:bodyPr>
            <a:normAutofit fontScale="92500" lnSpcReduction="20000"/>
          </a:bodyPr>
          <a:lstStyle/>
          <a:p>
            <a:r>
              <a:rPr lang="ru-RU" dirty="0" smtClean="0"/>
              <a:t>—это  </a:t>
            </a:r>
            <a:r>
              <a:rPr lang="ru-RU" dirty="0"/>
              <a:t>совокупность инженерных сооружений (объектов) и коммуникаций, обеспечивающих благоприятные санитарно-гигиенические и безопасные геофизические условия проживания населения, санитарно-технический комфорт жилых и производственных помещений, а также защиту природной среды от негативных последствий жизнедеятельности населения. В составе инженерно-технической инфраструктуры выделяются системы телекоммуникаций (связи), энергоснабжения (газоснабжение, электроснабжение, теплоснабжение), водоснабжения и водоотведения (канализация), водные системы, системы инженерной защиты территории .</a:t>
            </a:r>
          </a:p>
        </p:txBody>
      </p:sp>
    </p:spTree>
    <p:extLst>
      <p:ext uri="{BB962C8B-B14F-4D97-AF65-F5344CB8AC3E}">
        <p14:creationId xmlns:p14="http://schemas.microsoft.com/office/powerpoint/2010/main" val="2229815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Идеальный </a:t>
            </a:r>
            <a:r>
              <a:rPr lang="ru-RU" dirty="0" err="1"/>
              <a:t>энергоэффективный</a:t>
            </a:r>
            <a:r>
              <a:rPr lang="ru-RU" dirty="0"/>
              <a:t> дом </a:t>
            </a:r>
          </a:p>
        </p:txBody>
      </p:sp>
      <p:sp>
        <p:nvSpPr>
          <p:cNvPr id="3" name="Объект 2"/>
          <p:cNvSpPr>
            <a:spLocks noGrp="1"/>
          </p:cNvSpPr>
          <p:nvPr>
            <p:ph sz="quarter" idx="1"/>
          </p:nvPr>
        </p:nvSpPr>
        <p:spPr>
          <a:xfrm>
            <a:off x="301752" y="1527048"/>
            <a:ext cx="8503920" cy="2550024"/>
          </a:xfrm>
        </p:spPr>
        <p:txBody>
          <a:bodyPr>
            <a:noAutofit/>
          </a:bodyPr>
          <a:lstStyle/>
          <a:p>
            <a:pPr marL="0" indent="0">
              <a:buNone/>
            </a:pPr>
            <a:r>
              <a:rPr lang="ru-RU" sz="2400" dirty="0"/>
              <a:t>Идеальный </a:t>
            </a:r>
            <a:r>
              <a:rPr lang="ru-RU" sz="2400" dirty="0" err="1"/>
              <a:t>энергоэффективный</a:t>
            </a:r>
            <a:r>
              <a:rPr lang="ru-RU" sz="2400" dirty="0"/>
              <a:t> дом представляет собой практически замкнутую систему: из канализационных отходов вырабатывается газ; электроэнергию и горячую воду дают солнечные батареи; водоснабжение осуществляется с помощью подземных и дождевых вод.</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428998"/>
            <a:ext cx="3952876" cy="3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739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Идеальный </a:t>
            </a:r>
            <a:r>
              <a:rPr lang="ru-RU" dirty="0" err="1"/>
              <a:t>энергоэффективный</a:t>
            </a:r>
            <a:r>
              <a:rPr lang="ru-RU" dirty="0"/>
              <a:t> дом</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64"/>
          <a:stretch/>
        </p:blipFill>
        <p:spPr bwMode="auto">
          <a:xfrm>
            <a:off x="959927" y="1379988"/>
            <a:ext cx="7128792" cy="415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47859" y="5517232"/>
            <a:ext cx="8352928" cy="1200329"/>
          </a:xfrm>
          <a:prstGeom prst="rect">
            <a:avLst/>
          </a:prstGeom>
        </p:spPr>
        <p:txBody>
          <a:bodyPr wrap="square">
            <a:spAutoFit/>
          </a:bodyPr>
          <a:lstStyle/>
          <a:p>
            <a:pPr algn="ctr"/>
            <a:r>
              <a:rPr lang="ru-RU" dirty="0" smtClean="0"/>
              <a:t>Следующим шагом развития технологий строительства является создание </a:t>
            </a:r>
            <a:r>
              <a:rPr lang="ru-RU" dirty="0" err="1" smtClean="0"/>
              <a:t>энергоактивных</a:t>
            </a:r>
            <a:r>
              <a:rPr lang="ru-RU" dirty="0" smtClean="0"/>
              <a:t> домов, которые вырабатывают энергии больше, чем потребляют. Пилотные проекты таких домов реализованы в Дании и Швеции.</a:t>
            </a:r>
            <a:endParaRPr lang="ru-RU" dirty="0"/>
          </a:p>
        </p:txBody>
      </p:sp>
    </p:spTree>
    <p:extLst>
      <p:ext uri="{BB962C8B-B14F-4D97-AF65-F5344CB8AC3E}">
        <p14:creationId xmlns:p14="http://schemas.microsoft.com/office/powerpoint/2010/main" val="2489558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Идеальный </a:t>
            </a:r>
            <a:r>
              <a:rPr lang="ru-RU" dirty="0" err="1"/>
              <a:t>энергоэффективный</a:t>
            </a:r>
            <a:r>
              <a:rPr lang="ru-RU" dirty="0"/>
              <a:t> дом </a:t>
            </a:r>
          </a:p>
        </p:txBody>
      </p:sp>
      <p:sp>
        <p:nvSpPr>
          <p:cNvPr id="3" name="Объект 2"/>
          <p:cNvSpPr>
            <a:spLocks noGrp="1"/>
          </p:cNvSpPr>
          <p:nvPr>
            <p:ph sz="quarter" idx="1"/>
          </p:nvPr>
        </p:nvSpPr>
        <p:spPr/>
        <p:txBody>
          <a:bodyPr>
            <a:normAutofit fontScale="70000" lnSpcReduction="20000"/>
          </a:bodyPr>
          <a:lstStyle/>
          <a:p>
            <a:r>
              <a:rPr lang="ru-RU" dirty="0"/>
              <a:t>Необходимо применение новых строительных материалов и технологий. У </a:t>
            </a:r>
            <a:r>
              <a:rPr lang="ru-RU" dirty="0" err="1"/>
              <a:t>энергоэффективных</a:t>
            </a:r>
            <a:r>
              <a:rPr lang="ru-RU" dirty="0"/>
              <a:t> домов низкая теплопередача ограждающих конструкций — стен и окон. </a:t>
            </a:r>
            <a:r>
              <a:rPr lang="ru-RU" dirty="0" err="1"/>
              <a:t>Теплопотери</a:t>
            </a:r>
            <a:r>
              <a:rPr lang="ru-RU" dirty="0"/>
              <a:t> обыкновенного кирпичного здания — 250—350 кВт ч с 1 м2 отапливаемой площади в год. В </a:t>
            </a:r>
            <a:r>
              <a:rPr lang="ru-RU" dirty="0" err="1"/>
              <a:t>энергоэффективных</a:t>
            </a:r>
            <a:r>
              <a:rPr lang="ru-RU" dirty="0"/>
              <a:t> домах этот показатель практически в 20 раз ниже — 15 кВт ч с 1 м2.</a:t>
            </a:r>
          </a:p>
          <a:p>
            <a:r>
              <a:rPr lang="ru-RU" dirty="0"/>
              <a:t>Для подачи свежего воздуха определенной температуры может использоваться приточно-вытяжная вентиляция через установку рекуперации тепла (избыточное тепло воздуха при этом используется для подогрева воды).</a:t>
            </a:r>
          </a:p>
          <a:p>
            <a:r>
              <a:rPr lang="ru-RU" dirty="0"/>
              <a:t>Для освещения помещений все более активное распространение получают системы с применением светодиодных (LED) блоков. В светодиоде, в отличие от лампы накаливания или люминесцентной лампы, электрический ток преобразуется непосредственно в световое излучение. Отсюда их высокая экономичность и эффективность: если у лампы накаливания светоотдача составляет 10—15 лм/Вт, у люминесцентной энергосберегающей лампы — 50—70 лм/Вт, то рекордные показатели светоотдачи светодиода — 208 лм/Вт.</a:t>
            </a:r>
          </a:p>
          <a:p>
            <a:endParaRPr lang="ru-RU" dirty="0"/>
          </a:p>
        </p:txBody>
      </p:sp>
    </p:spTree>
    <p:extLst>
      <p:ext uri="{BB962C8B-B14F-4D97-AF65-F5344CB8AC3E}">
        <p14:creationId xmlns:p14="http://schemas.microsoft.com/office/powerpoint/2010/main" val="4243975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Использование альтернативных и нетрадиционных источников энергии. </a:t>
            </a:r>
          </a:p>
        </p:txBody>
      </p:sp>
      <p:sp>
        <p:nvSpPr>
          <p:cNvPr id="3" name="Объект 2"/>
          <p:cNvSpPr>
            <a:spLocks noGrp="1"/>
          </p:cNvSpPr>
          <p:nvPr>
            <p:ph sz="quarter" idx="1"/>
          </p:nvPr>
        </p:nvSpPr>
        <p:spPr/>
        <p:txBody>
          <a:bodyPr>
            <a:normAutofit fontScale="92500" lnSpcReduction="20000"/>
          </a:bodyPr>
          <a:lstStyle/>
          <a:p>
            <a:pPr marL="0" indent="0">
              <a:buNone/>
            </a:pPr>
            <a:r>
              <a:rPr lang="ru-RU" dirty="0"/>
              <a:t>Один из элементов современной инженерно-технической политики — активный поиск и использование альтернативных источников энергии, которыми являются экологически безопасные природные источники — энергия солнечного излучения, ветра, малая гидроэнергетика, </a:t>
            </a:r>
            <a:r>
              <a:rPr lang="ru-RU" dirty="0" err="1"/>
              <a:t>низкопотенциальное</a:t>
            </a:r>
            <a:r>
              <a:rPr lang="ru-RU" dirty="0"/>
              <a:t> тепло подземных и поверхностных вод, воздуха и др., а также вторичные энергетические ресурсы в производстве и быту (тепло производственных и бытовых сточных вод, вентиляционных систем и т. п.). В качестве «традиционных» источников энергии рассматриваются все виды органического (уголь, нефть, газ) и атомного топлива.</a:t>
            </a:r>
          </a:p>
        </p:txBody>
      </p:sp>
    </p:spTree>
    <p:extLst>
      <p:ext uri="{BB962C8B-B14F-4D97-AF65-F5344CB8AC3E}">
        <p14:creationId xmlns:p14="http://schemas.microsoft.com/office/powerpoint/2010/main" val="4268553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lstStyle/>
          <a:p>
            <a:pPr marL="0" indent="0">
              <a:buNone/>
            </a:pPr>
            <a:r>
              <a:rPr lang="ru-RU" dirty="0"/>
              <a:t>Рациональное сочетание традиционных и альтернативных источников энергии в системе энергоснабжения обеспечивает ее надежность, т. е. устойчивость к изменениям внешних (по отношению к системе) условий поставки энергоресурсов. Надежность в качестве внутренней характеристики системы может рассматриваться как ее способность бесперебойно обеспечивать потребителей системы ресурсом требуемого качества.</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11" y="188640"/>
            <a:ext cx="853440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224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Утилизация и переработка отходов. </a:t>
            </a:r>
          </a:p>
        </p:txBody>
      </p:sp>
      <p:sp>
        <p:nvSpPr>
          <p:cNvPr id="3" name="Объект 2"/>
          <p:cNvSpPr>
            <a:spLocks noGrp="1"/>
          </p:cNvSpPr>
          <p:nvPr>
            <p:ph sz="quarter" idx="1"/>
          </p:nvPr>
        </p:nvSpPr>
        <p:spPr>
          <a:xfrm>
            <a:off x="301752" y="1527048"/>
            <a:ext cx="8503920" cy="1901952"/>
          </a:xfrm>
        </p:spPr>
        <p:txBody>
          <a:bodyPr>
            <a:normAutofit fontScale="85000" lnSpcReduction="20000"/>
          </a:bodyPr>
          <a:lstStyle/>
          <a:p>
            <a:pPr marL="0" indent="0">
              <a:buNone/>
            </a:pPr>
            <a:r>
              <a:rPr lang="ru-RU" dirty="0" smtClean="0"/>
              <a:t>В </a:t>
            </a:r>
            <a:r>
              <a:rPr lang="ru-RU" dirty="0"/>
              <a:t>городах образуется гигантское количество отходов. Наряду с бытовым мусором, количество которого из года в год растет, это отходы промышленных предприятий, строительный мусор, изношенные автопокрышки и многое другое. Отходов около 800 видов, они имеют широкий спектр физико-химических свойств, в том числе опасных.</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429000"/>
            <a:ext cx="4716016" cy="267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423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Мусорный взрыв!</a:t>
            </a:r>
            <a:endParaRPr lang="ru-RU" dirty="0"/>
          </a:p>
        </p:txBody>
      </p:sp>
      <p:sp>
        <p:nvSpPr>
          <p:cNvPr id="3" name="Объект 2"/>
          <p:cNvSpPr>
            <a:spLocks noGrp="1"/>
          </p:cNvSpPr>
          <p:nvPr>
            <p:ph sz="quarter" idx="1"/>
          </p:nvPr>
        </p:nvSpPr>
        <p:spPr>
          <a:xfrm>
            <a:off x="301752" y="1527048"/>
            <a:ext cx="8503920" cy="2406008"/>
          </a:xfrm>
        </p:spPr>
        <p:txBody>
          <a:bodyPr>
            <a:normAutofit fontScale="92500" lnSpcReduction="20000"/>
          </a:bodyPr>
          <a:lstStyle/>
          <a:p>
            <a:r>
              <a:rPr lang="ru-RU" dirty="0"/>
              <a:t>Утилизация бытовых и промышленных отходов в настоящее время является одной из наиболее острых проблем современных городов. За последние 40 лет развитые страны пережили настоящий «мусорный взрыв». Это произошло за счет сокращения срока службы товаров массового спроса и увеличения доли упаковки в стоимости и в объеме товаров.</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3861048"/>
            <a:ext cx="379941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585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836712"/>
            <a:ext cx="8534400" cy="758952"/>
          </a:xfrm>
        </p:spPr>
        <p:txBody>
          <a:bodyPr>
            <a:normAutofit fontScale="90000"/>
          </a:bodyPr>
          <a:lstStyle/>
          <a:p>
            <a:r>
              <a:rPr lang="ru-RU" dirty="0"/>
              <a:t>Основными направлениями решения проблемы городских отходов являются:</a:t>
            </a:r>
            <a:br>
              <a:rPr lang="ru-RU" dirty="0"/>
            </a:br>
            <a:endParaRPr lang="ru-RU" dirty="0"/>
          </a:p>
        </p:txBody>
      </p:sp>
      <p:sp>
        <p:nvSpPr>
          <p:cNvPr id="3" name="Объект 2"/>
          <p:cNvSpPr>
            <a:spLocks noGrp="1"/>
          </p:cNvSpPr>
          <p:nvPr>
            <p:ph sz="quarter" idx="1"/>
          </p:nvPr>
        </p:nvSpPr>
        <p:spPr>
          <a:xfrm>
            <a:off x="301752" y="1527048"/>
            <a:ext cx="8503920" cy="2910064"/>
          </a:xfrm>
        </p:spPr>
        <p:txBody>
          <a:bodyPr/>
          <a:lstStyle/>
          <a:p>
            <a:r>
              <a:rPr lang="ru-RU" dirty="0" smtClean="0"/>
              <a:t>сокращение </a:t>
            </a:r>
            <a:r>
              <a:rPr lang="ru-RU" dirty="0"/>
              <a:t>выхода и объема отходов, подлежащих захоронению;</a:t>
            </a:r>
          </a:p>
          <a:p>
            <a:r>
              <a:rPr lang="ru-RU" dirty="0" smtClean="0"/>
              <a:t>повторное </a:t>
            </a:r>
            <a:r>
              <a:rPr lang="ru-RU" dirty="0"/>
              <a:t>использование части бытовых отходов;</a:t>
            </a:r>
          </a:p>
          <a:p>
            <a:r>
              <a:rPr lang="ru-RU" dirty="0" smtClean="0"/>
              <a:t> </a:t>
            </a:r>
            <a:r>
              <a:rPr lang="ru-RU" dirty="0"/>
              <a:t>повторная переработка отходов и превращение их во вторичное сырье.</a:t>
            </a:r>
          </a:p>
          <a:p>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941232"/>
            <a:ext cx="3835524" cy="237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252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Задачи переработки и утилизации</a:t>
            </a:r>
            <a:endParaRPr lang="ru-RU" dirty="0"/>
          </a:p>
        </p:txBody>
      </p:sp>
      <p:sp>
        <p:nvSpPr>
          <p:cNvPr id="3" name="Объект 2"/>
          <p:cNvSpPr>
            <a:spLocks noGrp="1"/>
          </p:cNvSpPr>
          <p:nvPr>
            <p:ph sz="quarter" idx="1"/>
          </p:nvPr>
        </p:nvSpPr>
        <p:spPr/>
        <p:txBody>
          <a:bodyPr>
            <a:normAutofit lnSpcReduction="10000"/>
          </a:bodyPr>
          <a:lstStyle/>
          <a:p>
            <a:r>
              <a:rPr lang="ru-RU" dirty="0"/>
              <a:t>Внедрение стратегии чистого производства, основанной на применении экологически чистых и безотходных технологий, еще очень далеко от завершения. Обезвреживание и захоронение вредных и ядовитых веществ является одной из приоритетных задач переработки и утилизации отходов. Наряду с мероприятиями по их осуществлению огромное значение имеют мероприятия, направленные на минимизацию образования всех видов отходов и повышение уровня их использования.</a:t>
            </a:r>
          </a:p>
        </p:txBody>
      </p:sp>
    </p:spTree>
    <p:extLst>
      <p:ext uri="{BB962C8B-B14F-4D97-AF65-F5344CB8AC3E}">
        <p14:creationId xmlns:p14="http://schemas.microsoft.com/office/powerpoint/2010/main" val="23303822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Плазменная газификация</a:t>
            </a:r>
            <a:endParaRPr lang="ru-RU" dirty="0"/>
          </a:p>
        </p:txBody>
      </p:sp>
      <p:sp>
        <p:nvSpPr>
          <p:cNvPr id="3" name="Объект 2"/>
          <p:cNvSpPr>
            <a:spLocks noGrp="1"/>
          </p:cNvSpPr>
          <p:nvPr>
            <p:ph sz="quarter" idx="1"/>
          </p:nvPr>
        </p:nvSpPr>
        <p:spPr>
          <a:xfrm>
            <a:off x="301752" y="1527048"/>
            <a:ext cx="4270248" cy="4710264"/>
          </a:xfrm>
        </p:spPr>
        <p:txBody>
          <a:bodyPr>
            <a:normAutofit fontScale="92500" lnSpcReduction="20000"/>
          </a:bodyPr>
          <a:lstStyle/>
          <a:p>
            <a:pPr marL="0" indent="0">
              <a:buNone/>
            </a:pPr>
            <a:r>
              <a:rPr lang="ru-RU" dirty="0"/>
              <a:t>Более совершенной и самой перспективной с точки зрения снижения негативного воздействия на окружающую среду технологией уничтожения бытовых отходов является их плазменная газификация. При сверхвысоких температурах вещества, из которых состоит мусор, распадаются на простые элементы.</a:t>
            </a:r>
          </a:p>
          <a:p>
            <a:endParaRPr lang="ru-RU" dirty="0"/>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700808"/>
            <a:ext cx="3774601" cy="430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744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836712"/>
            <a:ext cx="8534400" cy="758952"/>
          </a:xfrm>
        </p:spPr>
        <p:txBody>
          <a:bodyPr>
            <a:noAutofit/>
          </a:bodyPr>
          <a:lstStyle/>
          <a:p>
            <a:r>
              <a:rPr lang="ru-RU" sz="2000" dirty="0"/>
              <a:t>Инженерно-техническая инфраструктура поселений </a:t>
            </a:r>
            <a:r>
              <a:rPr lang="ru-RU" sz="2000" dirty="0" smtClean="0"/>
              <a:t>включает </a:t>
            </a:r>
            <a:r>
              <a:rPr lang="ru-RU" sz="2000" dirty="0" err="1" smtClean="0"/>
              <a:t>ресурсоснабжающие</a:t>
            </a:r>
            <a:r>
              <a:rPr lang="ru-RU" sz="2000" dirty="0" smtClean="0"/>
              <a:t> </a:t>
            </a:r>
            <a:r>
              <a:rPr lang="ru-RU" sz="2000" dirty="0"/>
              <a:t>и отводящие, а также защитные инженерно-технические системы.</a:t>
            </a:r>
            <a:br>
              <a:rPr lang="ru-RU" sz="2000" dirty="0"/>
            </a:br>
            <a:endParaRPr lang="ru-RU" sz="2000" dirty="0"/>
          </a:p>
        </p:txBody>
      </p:sp>
      <p:sp>
        <p:nvSpPr>
          <p:cNvPr id="3" name="Объект 2"/>
          <p:cNvSpPr>
            <a:spLocks noGrp="1"/>
          </p:cNvSpPr>
          <p:nvPr>
            <p:ph sz="quarter" idx="1"/>
          </p:nvPr>
        </p:nvSpPr>
        <p:spPr/>
        <p:txBody>
          <a:bodyPr>
            <a:normAutofit fontScale="92500" lnSpcReduction="10000"/>
          </a:bodyPr>
          <a:lstStyle/>
          <a:p>
            <a:r>
              <a:rPr lang="ru-RU" dirty="0" err="1" smtClean="0"/>
              <a:t>Ресурсоснабжающие</a:t>
            </a:r>
            <a:r>
              <a:rPr lang="ru-RU" dirty="0" smtClean="0"/>
              <a:t> </a:t>
            </a:r>
            <a:r>
              <a:rPr lang="ru-RU" dirty="0"/>
              <a:t>системы включают технические сооружения и коммуникации, обеспечивающие производство (добычу) и подачу потребителю какого-либо ресурса (информации, энергии, воды). К ним относятся системы телекоммуникаций (связи), энергоснабжения, водоснабжения.</a:t>
            </a:r>
          </a:p>
          <a:p>
            <a:r>
              <a:rPr lang="ru-RU" dirty="0"/>
              <a:t>Отводящие системы обеспечивают отведение и утилизацию стоков, отходов и других продуктов жизнедеятельности населения</a:t>
            </a:r>
            <a:r>
              <a:rPr lang="ru-RU" dirty="0" smtClean="0"/>
              <a:t>.</a:t>
            </a:r>
          </a:p>
          <a:p>
            <a:r>
              <a:rPr lang="ru-RU" dirty="0"/>
              <a:t>Защитные системы обеспечивают защиту среды обитания от неблагоприятных природных процессов (подтопления, затопления и др.).</a:t>
            </a:r>
          </a:p>
          <a:p>
            <a:endParaRPr lang="ru-RU" dirty="0"/>
          </a:p>
        </p:txBody>
      </p:sp>
    </p:spTree>
    <p:extLst>
      <p:ext uri="{BB962C8B-B14F-4D97-AF65-F5344CB8AC3E}">
        <p14:creationId xmlns:p14="http://schemas.microsoft.com/office/powerpoint/2010/main" val="3391695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301752" y="1527048"/>
            <a:ext cx="8503920" cy="2550024"/>
          </a:xfrm>
        </p:spPr>
        <p:txBody>
          <a:bodyPr>
            <a:normAutofit fontScale="77500" lnSpcReduction="20000"/>
          </a:bodyPr>
          <a:lstStyle/>
          <a:p>
            <a:pPr marL="0" indent="0">
              <a:buNone/>
            </a:pPr>
            <a:r>
              <a:rPr lang="ru-RU" dirty="0" smtClean="0"/>
              <a:t>На </a:t>
            </a:r>
            <a:r>
              <a:rPr lang="ru-RU" dirty="0"/>
              <a:t>выходе присутствует незначительное количество несгораемого абсолютно безвредного остатка. Мусороперерабатывающие заводы, использующие данную технологию, уже действуют в ряде стран. Технология газификации значительно дороже, нежели простое сжигание мусора на мусоросжигательных заводах, что препятствует ее быстрому распространению. По мере удешевления этой технологии рост объемов переработки таким способом неизбежен, так как это позволяет перерабатывать весь спектр токсичных и даже часть радиоактивных отходов.</a:t>
            </a:r>
          </a:p>
          <a:p>
            <a:endParaRPr lang="ru-RU" dirty="0"/>
          </a:p>
        </p:txBody>
      </p:sp>
      <p:sp>
        <p:nvSpPr>
          <p:cNvPr id="4" name="Заголовок 3"/>
          <p:cNvSpPr>
            <a:spLocks noGrp="1"/>
          </p:cNvSpPr>
          <p:nvPr>
            <p:ph type="title"/>
          </p:nvPr>
        </p:nvSpPr>
        <p:spPr/>
        <p:txBody>
          <a:bodyPr>
            <a:normAutofit fontScale="90000"/>
          </a:bodyPr>
          <a:lstStyle/>
          <a:p>
            <a:r>
              <a:rPr lang="ru-RU" dirty="0"/>
              <a:t/>
            </a:r>
            <a:br>
              <a:rPr lang="ru-RU" dirty="0"/>
            </a:br>
            <a:r>
              <a:rPr lang="ru-RU" dirty="0"/>
              <a:t>Плазменная газификация</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4042396"/>
            <a:ext cx="3744416" cy="23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751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
          </p:nvPr>
        </p:nvSpPr>
        <p:spPr/>
        <p:txBody>
          <a:bodyPr/>
          <a:lstStyle/>
          <a:p>
            <a:endParaRPr lang="ru-R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653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Пиролизная</a:t>
            </a:r>
            <a:r>
              <a:rPr lang="ru-RU" dirty="0" smtClean="0"/>
              <a:t> переработка</a:t>
            </a:r>
            <a:endParaRPr lang="ru-RU" dirty="0"/>
          </a:p>
        </p:txBody>
      </p:sp>
      <p:sp>
        <p:nvSpPr>
          <p:cNvPr id="3" name="Объект 2"/>
          <p:cNvSpPr>
            <a:spLocks noGrp="1"/>
          </p:cNvSpPr>
          <p:nvPr>
            <p:ph sz="quarter" idx="1"/>
          </p:nvPr>
        </p:nvSpPr>
        <p:spPr/>
        <p:txBody>
          <a:bodyPr/>
          <a:lstStyle/>
          <a:p>
            <a:r>
              <a:rPr lang="ru-RU" dirty="0"/>
              <a:t>Еще одной перспективной технологией уничтожения бытовых отходов является </a:t>
            </a:r>
            <a:r>
              <a:rPr lang="ru-RU" dirty="0" err="1"/>
              <a:t>пиролизная</a:t>
            </a:r>
            <a:r>
              <a:rPr lang="ru-RU" dirty="0"/>
              <a:t> переработка — нагревание отходов до высоких температур без доступа кислорода. На выходе получаются горючий газ, который может использоваться в качестве топлива, и </a:t>
            </a:r>
            <a:r>
              <a:rPr lang="ru-RU" dirty="0" err="1"/>
              <a:t>углеподобный</a:t>
            </a:r>
            <a:r>
              <a:rPr lang="ru-RU" dirty="0"/>
              <a:t> остаток.</a:t>
            </a:r>
          </a:p>
        </p:txBody>
      </p:sp>
    </p:spTree>
    <p:extLst>
      <p:ext uri="{BB962C8B-B14F-4D97-AF65-F5344CB8AC3E}">
        <p14:creationId xmlns:p14="http://schemas.microsoft.com/office/powerpoint/2010/main" val="3183911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
          </p:nvPr>
        </p:nvSpPr>
        <p:spPr/>
        <p:txBody>
          <a:bodyPr/>
          <a:lstStyle/>
          <a:p>
            <a:endParaRPr lang="ru-RU"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6129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Анаэробная </a:t>
            </a:r>
            <a:r>
              <a:rPr lang="ru-RU" dirty="0"/>
              <a:t>переработка </a:t>
            </a:r>
          </a:p>
        </p:txBody>
      </p:sp>
      <p:sp>
        <p:nvSpPr>
          <p:cNvPr id="3" name="Объект 2"/>
          <p:cNvSpPr>
            <a:spLocks noGrp="1"/>
          </p:cNvSpPr>
          <p:nvPr>
            <p:ph sz="quarter" idx="1"/>
          </p:nvPr>
        </p:nvSpPr>
        <p:spPr/>
        <p:txBody>
          <a:bodyPr>
            <a:normAutofit lnSpcReduction="10000"/>
          </a:bodyPr>
          <a:lstStyle/>
          <a:p>
            <a:r>
              <a:rPr lang="ru-RU" dirty="0"/>
              <a:t>Не менее важно полезное использование отходов. По экспертным оценкам, до 80 % твердых бытовых отходов может быть повторно использовано и переработано во вторсырье. Основным препятствием является высокая стоимость извлечения полезных фракций из отходов</a:t>
            </a:r>
            <a:r>
              <a:rPr lang="ru-RU" dirty="0" smtClean="0"/>
              <a:t>.</a:t>
            </a:r>
          </a:p>
          <a:p>
            <a:pPr marL="0" indent="0">
              <a:buNone/>
            </a:pPr>
            <a:r>
              <a:rPr lang="ru-RU" dirty="0"/>
              <a:t>При переработке и утилизации органических отходов наиболее распространенной технологией является их анаэробная переработка на полигонах под слоем грунта и последующая добыча биогаза.</a:t>
            </a:r>
          </a:p>
        </p:txBody>
      </p:sp>
    </p:spTree>
    <p:extLst>
      <p:ext uri="{BB962C8B-B14F-4D97-AF65-F5344CB8AC3E}">
        <p14:creationId xmlns:p14="http://schemas.microsoft.com/office/powerpoint/2010/main" val="2519409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Анаэробная переработка </a:t>
            </a:r>
          </a:p>
        </p:txBody>
      </p:sp>
      <p:sp>
        <p:nvSpPr>
          <p:cNvPr id="3" name="Объект 2"/>
          <p:cNvSpPr>
            <a:spLocks noGrp="1"/>
          </p:cNvSpPr>
          <p:nvPr>
            <p:ph sz="quarter" idx="1"/>
          </p:nvPr>
        </p:nvSpPr>
        <p:spPr/>
        <p:txBody>
          <a:bodyPr/>
          <a:lstStyle/>
          <a:p>
            <a:endParaRPr lang="ru-RU"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458991"/>
            <a:ext cx="8640960" cy="48605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096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Компостирование</a:t>
            </a:r>
            <a:endParaRPr lang="ru-RU" dirty="0"/>
          </a:p>
        </p:txBody>
      </p:sp>
      <p:sp>
        <p:nvSpPr>
          <p:cNvPr id="3" name="Объект 2"/>
          <p:cNvSpPr>
            <a:spLocks noGrp="1"/>
          </p:cNvSpPr>
          <p:nvPr>
            <p:ph sz="quarter" idx="1"/>
          </p:nvPr>
        </p:nvSpPr>
        <p:spPr/>
        <p:txBody>
          <a:bodyPr>
            <a:normAutofit fontScale="92500" lnSpcReduction="20000"/>
          </a:bodyPr>
          <a:lstStyle/>
          <a:p>
            <a:pPr marL="0" indent="0">
              <a:buNone/>
            </a:pPr>
            <a:r>
              <a:rPr lang="ru-RU" dirty="0"/>
              <a:t>Еще одной распространенной технологией переработки и утилизации органических отходов является компостирование, позволяющее получать органические удобрения. Такой метод эффективен при раздельном сборе отходов. В противном случае в технологической цепочке появляется лишнее звено (сортировочные станции и заводы), которое увеличивает себестоимость конечной продукции. Кроме того, наличие в бытовом мусоре отходов, содержащих токсичные вещества (батарейки, люминесцентные лампы, лаки, краски и др.), может привести к тому, что конечный продукт переработки органического мусора может оказаться непригодным для использования.</a:t>
            </a:r>
          </a:p>
        </p:txBody>
      </p:sp>
    </p:spTree>
    <p:extLst>
      <p:ext uri="{BB962C8B-B14F-4D97-AF65-F5344CB8AC3E}">
        <p14:creationId xmlns:p14="http://schemas.microsoft.com/office/powerpoint/2010/main" val="12495544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Компостирование</a:t>
            </a:r>
            <a:endParaRPr lang="ru-RU" dirty="0"/>
          </a:p>
        </p:txBody>
      </p:sp>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0875" b="7028"/>
          <a:stretch/>
        </p:blipFill>
        <p:spPr bwMode="auto">
          <a:xfrm>
            <a:off x="3041622" y="3933056"/>
            <a:ext cx="5954192" cy="27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2776"/>
            <a:ext cx="518576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939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Технологии переработки</a:t>
            </a:r>
            <a:endParaRPr lang="ru-RU" dirty="0"/>
          </a:p>
        </p:txBody>
      </p:sp>
      <p:sp>
        <p:nvSpPr>
          <p:cNvPr id="3" name="Объект 2"/>
          <p:cNvSpPr>
            <a:spLocks noGrp="1"/>
          </p:cNvSpPr>
          <p:nvPr>
            <p:ph sz="quarter" idx="1"/>
          </p:nvPr>
        </p:nvSpPr>
        <p:spPr/>
        <p:txBody>
          <a:bodyPr>
            <a:normAutofit fontScale="92500"/>
          </a:bodyPr>
          <a:lstStyle/>
          <a:p>
            <a:pPr marL="0" indent="0">
              <a:buNone/>
            </a:pPr>
            <a:r>
              <a:rPr lang="ru-RU" dirty="0"/>
              <a:t>В настоящее время технологии глубокой переработки органических отходов развиваются в двух основных направлениях: переработка в органические удобрения и переработка в карбид кальция (отходы, содержащие оксиды кальция), а также синтетическое </a:t>
            </a:r>
            <a:r>
              <a:rPr lang="ru-RU" dirty="0" smtClean="0"/>
              <a:t>топливо.</a:t>
            </a:r>
          </a:p>
          <a:p>
            <a:pPr marL="0" indent="0">
              <a:buNone/>
            </a:pPr>
            <a:r>
              <a:rPr lang="ru-RU" dirty="0"/>
              <a:t>Одним из направлений сокращения объема отходов является создание зданий с замкнутым циклом водопользования. Очищенная вода затем повторно используется для технических нужд (стирка, смыв и т. д.). Для этого должны создаваться две системы водоснабжения: питьевой и технической водой </a:t>
            </a:r>
          </a:p>
        </p:txBody>
      </p:sp>
    </p:spTree>
    <p:extLst>
      <p:ext uri="{BB962C8B-B14F-4D97-AF65-F5344CB8AC3E}">
        <p14:creationId xmlns:p14="http://schemas.microsoft.com/office/powerpoint/2010/main" val="3542992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Устройство систем раздельной канализации</a:t>
            </a:r>
          </a:p>
        </p:txBody>
      </p:sp>
      <p:sp>
        <p:nvSpPr>
          <p:cNvPr id="3" name="Объект 2"/>
          <p:cNvSpPr>
            <a:spLocks noGrp="1"/>
          </p:cNvSpPr>
          <p:nvPr>
            <p:ph sz="quarter" idx="1"/>
          </p:nvPr>
        </p:nvSpPr>
        <p:spPr>
          <a:xfrm>
            <a:off x="640080" y="1331417"/>
            <a:ext cx="8503920" cy="1728192"/>
          </a:xfrm>
        </p:spPr>
        <p:txBody>
          <a:bodyPr>
            <a:normAutofit fontScale="77500" lnSpcReduction="20000"/>
          </a:bodyPr>
          <a:lstStyle/>
          <a:p>
            <a:pPr marL="0" indent="0" algn="ctr">
              <a:buNone/>
            </a:pPr>
            <a:r>
              <a:rPr lang="ru-RU" dirty="0" smtClean="0"/>
              <a:t>Для </a:t>
            </a:r>
            <a:r>
              <a:rPr lang="ru-RU" dirty="0"/>
              <a:t>уменьшения объемов подлежащих очистке канализационных стоков создаются системы раздельной канализации, когда стоки с разным уровнем загрязнения раздельно отводятся к очистным сооружениям. Такие системы применяются в районах нового городского строительства, а также при реконструкции сложившихся городских районов (рис. 5.8.1).</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242" y="3068960"/>
            <a:ext cx="5937250" cy="247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21427" y="5805264"/>
            <a:ext cx="7920880" cy="646331"/>
          </a:xfrm>
          <a:prstGeom prst="rect">
            <a:avLst/>
          </a:prstGeom>
        </p:spPr>
        <p:txBody>
          <a:bodyPr wrap="square">
            <a:spAutoFit/>
          </a:bodyPr>
          <a:lstStyle/>
          <a:p>
            <a:pPr algn="ctr"/>
            <a:r>
              <a:rPr lang="ru-RU" dirty="0" smtClean="0"/>
              <a:t>Рис. 5.8.1. Принципиальные схемы устройства систем канализации: а — совмещенная канализация; б — раздельная канализация</a:t>
            </a:r>
            <a:endParaRPr lang="ru-RU" dirty="0"/>
          </a:p>
        </p:txBody>
      </p:sp>
    </p:spTree>
    <p:extLst>
      <p:ext uri="{BB962C8B-B14F-4D97-AF65-F5344CB8AC3E}">
        <p14:creationId xmlns:p14="http://schemas.microsoft.com/office/powerpoint/2010/main" val="4155706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Уровень </a:t>
            </a:r>
            <a:r>
              <a:rPr lang="ru-RU" dirty="0"/>
              <a:t>коммунального благоустройства территории </a:t>
            </a:r>
          </a:p>
        </p:txBody>
      </p:sp>
      <p:sp>
        <p:nvSpPr>
          <p:cNvPr id="3" name="Объект 2"/>
          <p:cNvSpPr>
            <a:spLocks noGrp="1"/>
          </p:cNvSpPr>
          <p:nvPr>
            <p:ph sz="quarter" idx="1"/>
          </p:nvPr>
        </p:nvSpPr>
        <p:spPr>
          <a:xfrm>
            <a:off x="301752" y="1527048"/>
            <a:ext cx="8503920" cy="2406008"/>
          </a:xfrm>
        </p:spPr>
        <p:txBody>
          <a:bodyPr>
            <a:normAutofit/>
          </a:bodyPr>
          <a:lstStyle/>
          <a:p>
            <a:pPr marL="0" indent="0">
              <a:buNone/>
            </a:pPr>
            <a:r>
              <a:rPr lang="ru-RU" sz="2000" dirty="0"/>
              <a:t>Развитость инженерно-технических систем поселения определяет уровень инженерного обеспечения (благоустройства) территории и, соответственно, санитарно-технического комфорта застройки (жилища) и служит одним из показателей уровня жизни населения. В качестве синонима термина «инженерное обеспечение территории» иногда используется термин </a:t>
            </a:r>
            <a:r>
              <a:rPr lang="ru-RU" sz="2000" dirty="0" smtClean="0"/>
              <a:t>«уровень коммунального благоустройства территории (</a:t>
            </a:r>
            <a:r>
              <a:rPr lang="ru-RU" sz="2000" dirty="0"/>
              <a:t>поселения, района, застройки)».</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789040"/>
            <a:ext cx="4572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6924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Сбор и рациональное использование дождевой воды</a:t>
            </a:r>
          </a:p>
        </p:txBody>
      </p:sp>
      <p:sp>
        <p:nvSpPr>
          <p:cNvPr id="3" name="Объект 2"/>
          <p:cNvSpPr>
            <a:spLocks noGrp="1"/>
          </p:cNvSpPr>
          <p:nvPr>
            <p:ph sz="quarter" idx="1"/>
          </p:nvPr>
        </p:nvSpPr>
        <p:spPr>
          <a:xfrm>
            <a:off x="301752" y="1527048"/>
            <a:ext cx="8503920" cy="1397896"/>
          </a:xfrm>
        </p:spPr>
        <p:txBody>
          <a:bodyPr>
            <a:normAutofit fontScale="77500" lnSpcReduction="20000"/>
          </a:bodyPr>
          <a:lstStyle/>
          <a:p>
            <a:pPr marL="0" indent="0" algn="ctr">
              <a:buNone/>
            </a:pPr>
            <a:r>
              <a:rPr lang="ru-RU" dirty="0" smtClean="0"/>
              <a:t>Большие </a:t>
            </a:r>
            <a:r>
              <a:rPr lang="ru-RU" dirty="0"/>
              <a:t>объемы дождевой воды традиционно сбрасываются в ливневую канализацию и дальше — в реки. Эта вода может собираться в наружных и подземных водоемах и использоваться для полива городской растительности (рис. 5.8.2).</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43" y="2646932"/>
            <a:ext cx="7397914" cy="291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9756" y="5596211"/>
            <a:ext cx="8964488" cy="1200329"/>
          </a:xfrm>
          <a:prstGeom prst="rect">
            <a:avLst/>
          </a:prstGeom>
        </p:spPr>
        <p:txBody>
          <a:bodyPr wrap="square">
            <a:spAutoFit/>
          </a:bodyPr>
          <a:lstStyle/>
          <a:p>
            <a:pPr algn="ctr"/>
            <a:r>
              <a:rPr lang="ru-RU" dirty="0" smtClean="0"/>
              <a:t>Рис. 5.8.2. Принципиальные схемы сбора дождевой воды в городах: а — традиционное поступление дождевой воды в ливневую канализацию и дальше — в реки; б — альтернативный способ сбора дождевой воды в локальные водоемы для дальнейшего использования при поливе городской растительности</a:t>
            </a:r>
            <a:endParaRPr lang="ru-RU" dirty="0"/>
          </a:p>
        </p:txBody>
      </p:sp>
    </p:spTree>
    <p:extLst>
      <p:ext uri="{BB962C8B-B14F-4D97-AF65-F5344CB8AC3E}">
        <p14:creationId xmlns:p14="http://schemas.microsoft.com/office/powerpoint/2010/main" val="29066625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Сбор и рациональное использование дождевой воды</a:t>
            </a:r>
          </a:p>
        </p:txBody>
      </p:sp>
      <p:sp>
        <p:nvSpPr>
          <p:cNvPr id="3" name="Объект 2"/>
          <p:cNvSpPr>
            <a:spLocks noGrp="1"/>
          </p:cNvSpPr>
          <p:nvPr>
            <p:ph sz="quarter" idx="1"/>
          </p:nvPr>
        </p:nvSpPr>
        <p:spPr>
          <a:xfrm>
            <a:off x="301752" y="1527048"/>
            <a:ext cx="8503920" cy="1829944"/>
          </a:xfrm>
        </p:spPr>
        <p:txBody>
          <a:bodyPr>
            <a:normAutofit/>
          </a:bodyPr>
          <a:lstStyle/>
          <a:p>
            <a:pPr marL="0" indent="0" algn="ctr">
              <a:buNone/>
            </a:pPr>
            <a:r>
              <a:rPr lang="ru-RU" dirty="0"/>
              <a:t>Пример создания искусственного локального водоема для сбора дождевой воды, которая в дальнейшем используются для полива городской растительности, показан на рис. 5.8.3.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284984"/>
            <a:ext cx="4476452" cy="306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932040" y="4005064"/>
            <a:ext cx="4009488" cy="1754326"/>
          </a:xfrm>
          <a:prstGeom prst="rect">
            <a:avLst/>
          </a:prstGeom>
        </p:spPr>
        <p:txBody>
          <a:bodyPr wrap="square">
            <a:spAutoFit/>
          </a:bodyPr>
          <a:lstStyle/>
          <a:p>
            <a:pPr algn="ctr"/>
            <a:r>
              <a:rPr lang="ru-RU" dirty="0" smtClean="0">
                <a:latin typeface="Times New Roman" pitchFamily="18" charset="0"/>
                <a:cs typeface="Times New Roman" pitchFamily="18" charset="0"/>
              </a:rPr>
              <a:t>Рис. 5.8.3. Разрез и план искусственного локального водоема для сбора дождевой воды, которая в дальнейшем используются для полива городской растительности</a:t>
            </a:r>
          </a:p>
          <a:p>
            <a:pPr algn="ctr"/>
            <a:r>
              <a:rPr lang="ru-RU" dirty="0" smtClean="0">
                <a:latin typeface="Times New Roman" pitchFamily="18" charset="0"/>
                <a:cs typeface="Times New Roman" pitchFamily="18" charset="0"/>
              </a:rPr>
              <a:t>(по А. </a:t>
            </a:r>
            <a:r>
              <a:rPr lang="ru-RU" dirty="0" err="1" smtClean="0">
                <a:latin typeface="Times New Roman" pitchFamily="18" charset="0"/>
                <a:cs typeface="Times New Roman" pitchFamily="18" charset="0"/>
              </a:rPr>
              <a:t>Янухта</a:t>
            </a:r>
            <a:r>
              <a:rPr lang="ru-RU" dirty="0" smtClean="0">
                <a:latin typeface="Times New Roman" pitchFamily="18" charset="0"/>
                <a:cs typeface="Times New Roman" pitchFamily="18" charset="0"/>
              </a:rPr>
              <a:t>-Шостак)</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4038024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8534400" cy="758952"/>
          </a:xfrm>
        </p:spPr>
        <p:txBody>
          <a:bodyPr>
            <a:normAutofit fontScale="90000"/>
          </a:bodyPr>
          <a:lstStyle/>
          <a:p>
            <a:r>
              <a:rPr lang="ru-RU" dirty="0"/>
              <a:t>Сбор и рациональное использование дождевой воды</a:t>
            </a:r>
          </a:p>
        </p:txBody>
      </p:sp>
      <p:pic>
        <p:nvPicPr>
          <p:cNvPr id="276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91680" y="2780928"/>
            <a:ext cx="5938019" cy="211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99592" y="5013176"/>
            <a:ext cx="7272808" cy="923330"/>
          </a:xfrm>
          <a:prstGeom prst="rect">
            <a:avLst/>
          </a:prstGeom>
        </p:spPr>
        <p:txBody>
          <a:bodyPr wrap="square">
            <a:spAutoFit/>
          </a:bodyPr>
          <a:lstStyle/>
          <a:p>
            <a:pPr algn="ctr"/>
            <a:r>
              <a:rPr lang="ru-RU" dirty="0" smtClean="0"/>
              <a:t>Рис. 5.8.4. Разрез и план искусственной водной системы, состоящей из небольших водоемов, разделенных плотинами, в которых дождевая вода очищается (по А. </a:t>
            </a:r>
            <a:r>
              <a:rPr lang="ru-RU" dirty="0" err="1" smtClean="0"/>
              <a:t>Янухта</a:t>
            </a:r>
            <a:r>
              <a:rPr lang="ru-RU" dirty="0" smtClean="0"/>
              <a:t>-Шостак)</a:t>
            </a:r>
            <a:endParaRPr lang="ru-RU" dirty="0"/>
          </a:p>
        </p:txBody>
      </p:sp>
      <p:sp>
        <p:nvSpPr>
          <p:cNvPr id="5" name="Прямоугольник 4"/>
          <p:cNvSpPr/>
          <p:nvPr/>
        </p:nvSpPr>
        <p:spPr>
          <a:xfrm>
            <a:off x="323528" y="1484784"/>
            <a:ext cx="8424936" cy="1200329"/>
          </a:xfrm>
          <a:prstGeom prst="rect">
            <a:avLst/>
          </a:prstGeom>
        </p:spPr>
        <p:txBody>
          <a:bodyPr wrap="square">
            <a:spAutoFit/>
          </a:bodyPr>
          <a:lstStyle/>
          <a:p>
            <a:r>
              <a:rPr lang="ru-RU" sz="2400" dirty="0" smtClean="0"/>
              <a:t>На склонах создаются «цепочки» искусственных водоемов с невысокими плотинами, в которых дождевая вода очищается (рис. 5.8.4).</a:t>
            </a:r>
            <a:endParaRPr lang="ru-RU" sz="2400" dirty="0"/>
          </a:p>
        </p:txBody>
      </p:sp>
    </p:spTree>
    <p:extLst>
      <p:ext uri="{BB962C8B-B14F-4D97-AF65-F5344CB8AC3E}">
        <p14:creationId xmlns:p14="http://schemas.microsoft.com/office/powerpoint/2010/main" val="37357760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Технологии предотвращения наводнений</a:t>
            </a:r>
          </a:p>
        </p:txBody>
      </p:sp>
      <p:sp>
        <p:nvSpPr>
          <p:cNvPr id="3" name="Объект 2"/>
          <p:cNvSpPr>
            <a:spLocks noGrp="1"/>
          </p:cNvSpPr>
          <p:nvPr>
            <p:ph sz="quarter" idx="1"/>
          </p:nvPr>
        </p:nvSpPr>
        <p:spPr>
          <a:xfrm>
            <a:off x="301752" y="1527048"/>
            <a:ext cx="8503920" cy="2478016"/>
          </a:xfrm>
        </p:spPr>
        <p:txBody>
          <a:bodyPr>
            <a:normAutofit fontScale="92500" lnSpcReduction="20000"/>
          </a:bodyPr>
          <a:lstStyle/>
          <a:p>
            <a:pPr marL="0" indent="0">
              <a:buNone/>
            </a:pPr>
            <a:r>
              <a:rPr lang="ru-RU" dirty="0" smtClean="0"/>
              <a:t> </a:t>
            </a:r>
            <a:r>
              <a:rPr lang="ru-RU" dirty="0"/>
              <a:t>Наряду с традиционным устройством на реках плотин, которые нивелируют сезонные изменения уровня воды, в Германии разработано инновационное решение, позволяющее выравнивать сезонные колебания уровня воды в реках с помощью огромного резервуара, который наполняется в периоды паводков и освобождается в засушливые периоды.</a:t>
            </a: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3933056"/>
            <a:ext cx="3615287" cy="240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459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Совершенствование технологий пожаротушения</a:t>
            </a:r>
          </a:p>
        </p:txBody>
      </p:sp>
      <p:sp>
        <p:nvSpPr>
          <p:cNvPr id="3" name="Объект 2"/>
          <p:cNvSpPr>
            <a:spLocks noGrp="1"/>
          </p:cNvSpPr>
          <p:nvPr>
            <p:ph sz="quarter" idx="1"/>
          </p:nvPr>
        </p:nvSpPr>
        <p:spPr>
          <a:xfrm>
            <a:off x="301752" y="1527048"/>
            <a:ext cx="8503920" cy="3054080"/>
          </a:xfrm>
        </p:spPr>
        <p:txBody>
          <a:bodyPr>
            <a:normAutofit fontScale="85000" lnSpcReduction="10000"/>
          </a:bodyPr>
          <a:lstStyle/>
          <a:p>
            <a:pPr marL="0" indent="0">
              <a:buNone/>
            </a:pPr>
            <a:r>
              <a:rPr lang="ru-RU" dirty="0" smtClean="0"/>
              <a:t> </a:t>
            </a:r>
            <a:r>
              <a:rPr lang="ru-RU" dirty="0"/>
              <a:t>Основная мировая тенденция в развитии технологий пожаротушения — использование установок с применением «чистых газов», которые безопасны для человека и окружающей среды, а также обладают высокой эффективностью подавления пожара и сводят к минимуму ущерб при пожаротушении. Инновационные газовые составы не вытесняют кислород, практически безопасны для человека и могут использоваться для тушения пожаров без эвакуации людей.</a:t>
            </a: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162143"/>
            <a:ext cx="3816423" cy="253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512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Тонкое распыление воды</a:t>
            </a:r>
            <a:endParaRPr lang="ru-RU" dirty="0"/>
          </a:p>
        </p:txBody>
      </p:sp>
      <p:sp>
        <p:nvSpPr>
          <p:cNvPr id="3" name="Объект 2"/>
          <p:cNvSpPr>
            <a:spLocks noGrp="1"/>
          </p:cNvSpPr>
          <p:nvPr>
            <p:ph sz="quarter" idx="1"/>
          </p:nvPr>
        </p:nvSpPr>
        <p:spPr>
          <a:xfrm>
            <a:off x="301752" y="1527048"/>
            <a:ext cx="8503920" cy="1541912"/>
          </a:xfrm>
        </p:spPr>
        <p:txBody>
          <a:bodyPr/>
          <a:lstStyle/>
          <a:p>
            <a:r>
              <a:rPr lang="ru-RU" dirty="0"/>
              <a:t>Еще одной перспективной технологией тушения пожаров являются установки тонкого распыления воды.</a:t>
            </a:r>
          </a:p>
        </p:txBody>
      </p:sp>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564904"/>
            <a:ext cx="3836368" cy="383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7493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a:t>Расширенное использование телекоммуникационных систем и компьютерных </a:t>
            </a:r>
            <a:r>
              <a:rPr lang="ru-RU" sz="2400" dirty="0" smtClean="0"/>
              <a:t>технологий</a:t>
            </a:r>
            <a:endParaRPr lang="ru-RU" sz="2400" dirty="0"/>
          </a:p>
        </p:txBody>
      </p:sp>
      <p:sp>
        <p:nvSpPr>
          <p:cNvPr id="3" name="Объект 2"/>
          <p:cNvSpPr>
            <a:spLocks noGrp="1"/>
          </p:cNvSpPr>
          <p:nvPr>
            <p:ph sz="quarter" idx="1"/>
          </p:nvPr>
        </p:nvSpPr>
        <p:spPr/>
        <p:txBody>
          <a:bodyPr>
            <a:normAutofit lnSpcReduction="10000"/>
          </a:bodyPr>
          <a:lstStyle/>
          <a:p>
            <a:pPr marL="0" indent="0">
              <a:buNone/>
            </a:pPr>
            <a:r>
              <a:rPr lang="ru-RU" dirty="0" smtClean="0"/>
              <a:t>Системы </a:t>
            </a:r>
            <a:r>
              <a:rPr lang="ru-RU" dirty="0"/>
              <a:t>связи и компьютерные технологии приобретают все большее значение для развития цивилизации. С помощью глобальных телекоммуникационных систем новации практически сразу становятся достоянием всей планеты. Поэтому развитие средств связи, информационных технологий, во многом определяющих уровень научно-технического прогресса, становится одним из приоритетных направлений развития инженерно-технической инфраструктуры городов. </a:t>
            </a:r>
          </a:p>
        </p:txBody>
      </p:sp>
    </p:spTree>
    <p:extLst>
      <p:ext uri="{BB962C8B-B14F-4D97-AF65-F5344CB8AC3E}">
        <p14:creationId xmlns:p14="http://schemas.microsoft.com/office/powerpoint/2010/main" val="11427720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«Умные дома» </a:t>
            </a:r>
          </a:p>
        </p:txBody>
      </p:sp>
      <p:sp>
        <p:nvSpPr>
          <p:cNvPr id="3" name="Объект 2"/>
          <p:cNvSpPr>
            <a:spLocks noGrp="1"/>
          </p:cNvSpPr>
          <p:nvPr>
            <p:ph sz="quarter" idx="1"/>
          </p:nvPr>
        </p:nvSpPr>
        <p:spPr>
          <a:xfrm>
            <a:off x="301752" y="1527048"/>
            <a:ext cx="8503920" cy="3198096"/>
          </a:xfrm>
        </p:spPr>
        <p:txBody>
          <a:bodyPr>
            <a:normAutofit fontScale="92500" lnSpcReduction="20000"/>
          </a:bodyPr>
          <a:lstStyle/>
          <a:p>
            <a:r>
              <a:rPr lang="ru-RU" dirty="0" smtClean="0"/>
              <a:t>— </a:t>
            </a:r>
            <a:r>
              <a:rPr lang="ru-RU" dirty="0"/>
              <a:t>один из результатов использования компьютерных технологий в архитектуре и градостроительстве. Получающие все более широкое распространение здания, оборудованные современными инженерными системами, обеспечивают поддержание заданных режимов температуры в помещениях, освещенности, включения и выключения бытового оборудования. Домашний компьютер становится «мозгом дома», управляющим этими сложными процессами.</a:t>
            </a:r>
          </a:p>
          <a:p>
            <a:endParaRPr lang="ru-RU" dirty="0"/>
          </a:p>
          <a:p>
            <a:endParaRPr lang="ru-RU" dirty="0"/>
          </a:p>
        </p:txBody>
      </p:sp>
      <p:sp>
        <p:nvSpPr>
          <p:cNvPr id="4" name="Прямоугольник 3"/>
          <p:cNvSpPr/>
          <p:nvPr/>
        </p:nvSpPr>
        <p:spPr>
          <a:xfrm>
            <a:off x="323528" y="4869160"/>
            <a:ext cx="8640959" cy="1200329"/>
          </a:xfrm>
          <a:prstGeom prst="rect">
            <a:avLst/>
          </a:prstGeom>
        </p:spPr>
        <p:txBody>
          <a:bodyPr wrap="square">
            <a:spAutoFit/>
          </a:bodyPr>
          <a:lstStyle/>
          <a:p>
            <a:pPr algn="ctr"/>
            <a:r>
              <a:rPr lang="ru-RU" b="1" i="1" dirty="0" smtClean="0"/>
              <a:t>Значимость компьютерных технологий в управлении инженерно-технической инфраструктурой поселений, регионов, стран, континентов возрастает по мере их совершенствования и усложнения.</a:t>
            </a:r>
            <a:endParaRPr lang="ru-RU" b="1" i="1" dirty="0"/>
          </a:p>
        </p:txBody>
      </p:sp>
    </p:spTree>
    <p:extLst>
      <p:ext uri="{BB962C8B-B14F-4D97-AF65-F5344CB8AC3E}">
        <p14:creationId xmlns:p14="http://schemas.microsoft.com/office/powerpoint/2010/main" val="418148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a:t>
            </a:r>
            <a:r>
              <a:rPr lang="ru-RU" dirty="0" smtClean="0"/>
              <a:t>Умный дом» </a:t>
            </a:r>
            <a:endParaRPr lang="ru-RU"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40768"/>
            <a:ext cx="6768752" cy="524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8096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Обеспечение информационной безопасности</a:t>
            </a:r>
          </a:p>
        </p:txBody>
      </p:sp>
      <p:sp>
        <p:nvSpPr>
          <p:cNvPr id="3" name="Объект 2"/>
          <p:cNvSpPr>
            <a:spLocks noGrp="1"/>
          </p:cNvSpPr>
          <p:nvPr>
            <p:ph sz="quarter" idx="1"/>
          </p:nvPr>
        </p:nvSpPr>
        <p:spPr>
          <a:xfrm>
            <a:off x="301752" y="1527048"/>
            <a:ext cx="8503920" cy="2694040"/>
          </a:xfrm>
        </p:spPr>
        <p:txBody>
          <a:bodyPr/>
          <a:lstStyle/>
          <a:p>
            <a:pPr marL="0" indent="0" algn="ctr">
              <a:buNone/>
            </a:pPr>
            <a:r>
              <a:rPr lang="ru-RU" dirty="0" smtClean="0"/>
              <a:t> </a:t>
            </a:r>
            <a:r>
              <a:rPr lang="ru-RU" dirty="0"/>
              <a:t>Исключительное значение имеет обеспечение бесперебойной работы информационно-коммуникативных систем, защита их от вирусов, спама и хакерских атак. Соответствующее программное обеспечение должно постоянно совершенствоваться и обновляться.</a:t>
            </a:r>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4165642"/>
            <a:ext cx="3384376" cy="218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886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96752"/>
            <a:ext cx="8534400" cy="758952"/>
          </a:xfrm>
        </p:spPr>
        <p:txBody>
          <a:bodyPr>
            <a:normAutofit fontScale="90000"/>
          </a:bodyPr>
          <a:lstStyle/>
          <a:p>
            <a:r>
              <a:rPr lang="ru-RU" dirty="0"/>
              <a:t>Выделяются следующие схемы инженерного обеспечения:</a:t>
            </a:r>
            <a:br>
              <a:rPr lang="ru-RU" dirty="0"/>
            </a:br>
            <a:r>
              <a:rPr lang="ru-RU" dirty="0"/>
              <a:t/>
            </a:r>
            <a:br>
              <a:rPr lang="ru-RU" dirty="0"/>
            </a:br>
            <a:endParaRPr lang="ru-RU" dirty="0"/>
          </a:p>
        </p:txBody>
      </p:sp>
      <p:sp>
        <p:nvSpPr>
          <p:cNvPr id="3" name="Объект 2"/>
          <p:cNvSpPr>
            <a:spLocks noGrp="1"/>
          </p:cNvSpPr>
          <p:nvPr>
            <p:ph sz="quarter" idx="1"/>
          </p:nvPr>
        </p:nvSpPr>
        <p:spPr>
          <a:xfrm>
            <a:off x="301752" y="1527048"/>
            <a:ext cx="8503920" cy="3486128"/>
          </a:xfrm>
        </p:spPr>
        <p:txBody>
          <a:bodyPr/>
          <a:lstStyle/>
          <a:p>
            <a:r>
              <a:rPr lang="ru-RU" dirty="0" smtClean="0"/>
              <a:t> </a:t>
            </a:r>
            <a:r>
              <a:rPr lang="ru-RU" dirty="0"/>
              <a:t>централизованные, т. е. имеющие единые источники (головные сооружения) для всего градостроительного образования (город, район);</a:t>
            </a:r>
          </a:p>
          <a:p>
            <a:r>
              <a:rPr lang="ru-RU" dirty="0" smtClean="0"/>
              <a:t> </a:t>
            </a:r>
            <a:r>
              <a:rPr lang="ru-RU" dirty="0"/>
              <a:t>децентрализованные, в том числе локальные, — с источником, обеспечивающим группу потребителей (зданий), и индивидуальные, обслуживающие одного потребителя (здание, сооружение).</a:t>
            </a:r>
          </a:p>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835" y="4653136"/>
            <a:ext cx="563056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2080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t>Использование информационно-коммуникативных технологий в борьбе с терроризмом и преступностью</a:t>
            </a:r>
          </a:p>
        </p:txBody>
      </p:sp>
      <p:sp>
        <p:nvSpPr>
          <p:cNvPr id="3" name="Объект 2"/>
          <p:cNvSpPr>
            <a:spLocks noGrp="1"/>
          </p:cNvSpPr>
          <p:nvPr>
            <p:ph sz="quarter" idx="1"/>
          </p:nvPr>
        </p:nvSpPr>
        <p:spPr>
          <a:xfrm>
            <a:off x="301752" y="1527048"/>
            <a:ext cx="8503920" cy="4710264"/>
          </a:xfrm>
        </p:spPr>
        <p:txBody>
          <a:bodyPr>
            <a:normAutofit fontScale="92500" lnSpcReduction="10000"/>
          </a:bodyPr>
          <a:lstStyle/>
          <a:p>
            <a:r>
              <a:rPr lang="ru-RU" dirty="0" smtClean="0"/>
              <a:t>-Это</a:t>
            </a:r>
            <a:r>
              <a:rPr lang="ru-RU" dirty="0"/>
              <a:t>, прежде всего, технологии удаленной идентификации личности и идентификации поведения с применением средств мониторинга публичных пространств. </a:t>
            </a:r>
            <a:endParaRPr lang="ru-RU" dirty="0" smtClean="0"/>
          </a:p>
          <a:p>
            <a:pPr marL="0" indent="0" algn="ctr">
              <a:buNone/>
            </a:pPr>
            <a:r>
              <a:rPr lang="ru-RU" dirty="0" smtClean="0"/>
              <a:t>Перспективны </a:t>
            </a:r>
            <a:r>
              <a:rPr lang="ru-RU" dirty="0"/>
              <a:t>технологии бесконтактного обнаружения взрывчатых, отравляющих, радиоактивных веществ, наркотиков. Активно ведутся разработки устройств для обнаружения взрывчатых веществ, основанных на принципе ядерного магнитного резонанса, а также нового поколения масс-спектрометров, способных идентифицировать взрывчатку, отравляющие вещества и наркотики на основе анализа ничтожно малого их количества .</a:t>
            </a:r>
          </a:p>
        </p:txBody>
      </p:sp>
    </p:spTree>
    <p:extLst>
      <p:ext uri="{BB962C8B-B14F-4D97-AF65-F5344CB8AC3E}">
        <p14:creationId xmlns:p14="http://schemas.microsoft.com/office/powerpoint/2010/main" val="1359319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Схемы </a:t>
            </a:r>
            <a:r>
              <a:rPr lang="ru-RU" dirty="0"/>
              <a:t>инженерного обеспечения</a:t>
            </a:r>
          </a:p>
        </p:txBody>
      </p:sp>
      <p:sp>
        <p:nvSpPr>
          <p:cNvPr id="3" name="Объект 2"/>
          <p:cNvSpPr>
            <a:spLocks noGrp="1"/>
          </p:cNvSpPr>
          <p:nvPr>
            <p:ph sz="quarter" idx="1"/>
          </p:nvPr>
        </p:nvSpPr>
        <p:spPr>
          <a:xfrm>
            <a:off x="0" y="1484784"/>
            <a:ext cx="8503920" cy="4572000"/>
          </a:xfrm>
        </p:spPr>
        <p:txBody>
          <a:bodyPr/>
          <a:lstStyle/>
          <a:p>
            <a:pPr marL="0" indent="0" algn="ctr">
              <a:buNone/>
            </a:pPr>
            <a:r>
              <a:rPr lang="ru-RU" dirty="0"/>
              <a:t>По централизованным схемам создаются системы телекоммуникаций, электроснабжения, газоснабжения, в районах многоэтажной застройки во многих больших городах — системы водоснабжения, теплоснабжения и бытовой канализации; по индивидуальным схемам обеспечиваются отопление (теплоснабжение), водоснабжение и </a:t>
            </a:r>
            <a:r>
              <a:rPr lang="ru-RU" dirty="0" err="1"/>
              <a:t>канализование</a:t>
            </a:r>
            <a:r>
              <a:rPr lang="ru-RU" dirty="0"/>
              <a:t> малоэтажной застройки в городских и сельских поселениях</a:t>
            </a:r>
          </a:p>
        </p:txBody>
      </p:sp>
    </p:spTree>
    <p:extLst>
      <p:ext uri="{BB962C8B-B14F-4D97-AF65-F5344CB8AC3E}">
        <p14:creationId xmlns:p14="http://schemas.microsoft.com/office/powerpoint/2010/main" val="774184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Инженерное оборудование поселений </a:t>
            </a:r>
          </a:p>
        </p:txBody>
      </p:sp>
      <p:sp>
        <p:nvSpPr>
          <p:cNvPr id="3" name="Объект 2"/>
          <p:cNvSpPr>
            <a:spLocks noGrp="1"/>
          </p:cNvSpPr>
          <p:nvPr>
            <p:ph sz="quarter" idx="1"/>
          </p:nvPr>
        </p:nvSpPr>
        <p:spPr/>
        <p:txBody>
          <a:bodyPr>
            <a:normAutofit/>
          </a:bodyPr>
          <a:lstStyle/>
          <a:p>
            <a:r>
              <a:rPr lang="ru-RU" dirty="0" smtClean="0"/>
              <a:t>—это </a:t>
            </a:r>
            <a:r>
              <a:rPr lang="ru-RU" dirty="0"/>
              <a:t>совокупность инженерных сетей и сооружений (водозаборы, электростанции, очистные сооружения, станции перекачки и др.), обеспечивающих </a:t>
            </a:r>
            <a:r>
              <a:rPr lang="ru-RU" dirty="0" err="1"/>
              <a:t>ресурсоснабжение</a:t>
            </a:r>
            <a:r>
              <a:rPr lang="ru-RU" dirty="0"/>
              <a:t> и инженерную защиту объектов градостроительства (от поселения до здания). При этом могут выделяться </a:t>
            </a:r>
            <a:r>
              <a:rPr lang="ru-RU" b="1" dirty="0"/>
              <a:t>внутренние </a:t>
            </a:r>
            <a:r>
              <a:rPr lang="ru-RU" dirty="0"/>
              <a:t>(внутриплощадочные) и </a:t>
            </a:r>
            <a:r>
              <a:rPr lang="ru-RU" b="1" dirty="0"/>
              <a:t>внешние </a:t>
            </a:r>
            <a:r>
              <a:rPr lang="ru-RU" dirty="0"/>
              <a:t>(внеплощадочные), </a:t>
            </a:r>
            <a:r>
              <a:rPr lang="ru-RU" b="1" dirty="0"/>
              <a:t>надземные</a:t>
            </a:r>
            <a:r>
              <a:rPr lang="ru-RU" dirty="0"/>
              <a:t> и </a:t>
            </a:r>
            <a:r>
              <a:rPr lang="ru-RU" b="1" dirty="0"/>
              <a:t>подземные</a:t>
            </a:r>
            <a:r>
              <a:rPr lang="ru-RU" dirty="0"/>
              <a:t> инженерные сети.</a:t>
            </a:r>
          </a:p>
        </p:txBody>
      </p:sp>
    </p:spTree>
    <p:extLst>
      <p:ext uri="{BB962C8B-B14F-4D97-AF65-F5344CB8AC3E}">
        <p14:creationId xmlns:p14="http://schemas.microsoft.com/office/powerpoint/2010/main" val="1331078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normAutofit fontScale="92500"/>
          </a:bodyPr>
          <a:lstStyle/>
          <a:p>
            <a:pPr marL="0" indent="0">
              <a:buNone/>
            </a:pPr>
            <a:r>
              <a:rPr lang="ru-RU" dirty="0" smtClean="0"/>
              <a:t>     Инженерные </a:t>
            </a:r>
            <a:r>
              <a:rPr lang="ru-RU" dirty="0"/>
              <a:t>сети и сооружения, включающие организационно-технические структуры (управление, техническое обслуживание, ремонт и т. п.), а также сооружения, обеспечивающие санитарную очистку и уборку территории, включая мусороперегрузочные станции, мусороперерабатывающие (</a:t>
            </a:r>
            <a:r>
              <a:rPr lang="ru-RU" dirty="0" err="1"/>
              <a:t>мусоросжигающие</a:t>
            </a:r>
            <a:r>
              <a:rPr lang="ru-RU" dirty="0"/>
              <a:t>) заводы, полигоны и свалки твердых бытовых и промышленных отходов, относятся к объектам коммунального хозяйства поселения.</a:t>
            </a:r>
          </a:p>
          <a:p>
            <a:pPr marL="0" indent="0">
              <a:buNone/>
            </a:pPr>
            <a:r>
              <a:rPr lang="ru-RU" dirty="0" smtClean="0"/>
              <a:t>    Системы </a:t>
            </a:r>
            <a:r>
              <a:rPr lang="ru-RU" dirty="0"/>
              <a:t>телекоммуникаций (связи) обеспечивают передачу и прием потоков информации.</a:t>
            </a:r>
          </a:p>
          <a:p>
            <a:endParaRPr lang="ru-RU"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90" y="260648"/>
            <a:ext cx="8534400"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585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Вид энергетического ресурса</a:t>
            </a:r>
            <a:endParaRPr lang="ru-RU" dirty="0"/>
          </a:p>
        </p:txBody>
      </p:sp>
      <p:sp>
        <p:nvSpPr>
          <p:cNvPr id="3" name="Объект 2"/>
          <p:cNvSpPr>
            <a:spLocks noGrp="1"/>
          </p:cNvSpPr>
          <p:nvPr>
            <p:ph sz="quarter" idx="1"/>
          </p:nvPr>
        </p:nvSpPr>
        <p:spPr/>
        <p:txBody>
          <a:bodyPr/>
          <a:lstStyle/>
          <a:p>
            <a:pPr marL="0" indent="0">
              <a:buNone/>
            </a:pPr>
            <a:r>
              <a:rPr lang="ru-RU" dirty="0"/>
              <a:t>Системы энергоснабжения в зависимости от вида используемого энергетического ресурса — энергоносителя — подразделяются на системы: </a:t>
            </a:r>
            <a:endParaRPr lang="ru-RU" dirty="0" smtClean="0"/>
          </a:p>
          <a:p>
            <a:pPr marL="0" indent="0">
              <a:buNone/>
            </a:pPr>
            <a:r>
              <a:rPr lang="ru-RU" dirty="0"/>
              <a:t> </a:t>
            </a:r>
            <a:r>
              <a:rPr lang="ru-RU" dirty="0" smtClean="0"/>
              <a:t>  электроснабжения </a:t>
            </a:r>
            <a:r>
              <a:rPr lang="ru-RU" dirty="0"/>
              <a:t>(энергоноситель — электроэнергия), </a:t>
            </a:r>
            <a:endParaRPr lang="ru-RU" dirty="0" smtClean="0"/>
          </a:p>
          <a:p>
            <a:pPr marL="0" indent="0">
              <a:buNone/>
            </a:pPr>
            <a:r>
              <a:rPr lang="ru-RU" dirty="0"/>
              <a:t> </a:t>
            </a:r>
            <a:r>
              <a:rPr lang="ru-RU" dirty="0" smtClean="0"/>
              <a:t>   газоснабжения </a:t>
            </a:r>
            <a:r>
              <a:rPr lang="ru-RU" dirty="0"/>
              <a:t>(природный газ), </a:t>
            </a:r>
            <a:endParaRPr lang="ru-RU" dirty="0" smtClean="0"/>
          </a:p>
          <a:p>
            <a:pPr marL="0" indent="0">
              <a:buNone/>
            </a:pPr>
            <a:r>
              <a:rPr lang="ru-RU" dirty="0"/>
              <a:t> </a:t>
            </a:r>
            <a:r>
              <a:rPr lang="ru-RU" dirty="0" smtClean="0"/>
              <a:t>  теплоснабжения </a:t>
            </a:r>
            <a:r>
              <a:rPr lang="ru-RU" dirty="0"/>
              <a:t>(подогретая вода и пар).</a:t>
            </a:r>
          </a:p>
        </p:txBody>
      </p:sp>
    </p:spTree>
    <p:extLst>
      <p:ext uri="{BB962C8B-B14F-4D97-AF65-F5344CB8AC3E}">
        <p14:creationId xmlns:p14="http://schemas.microsoft.com/office/powerpoint/2010/main" val="17775322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460</TotalTime>
  <Words>2603</Words>
  <Application>Microsoft Office PowerPoint</Application>
  <PresentationFormat>Экран (4:3)</PresentationFormat>
  <Paragraphs>114</Paragraphs>
  <Slides>50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Официальная</vt:lpstr>
      <vt:lpstr>Инженерная инфраструктура городских и сельских поселений</vt:lpstr>
      <vt:lpstr>Инженерно-техническая инфраструктура </vt:lpstr>
      <vt:lpstr>Инженерно-техническая инфраструктура поселений включает ресурсоснабжающие и отводящие, а также защитные инженерно-технические системы. </vt:lpstr>
      <vt:lpstr>Уровень коммунального благоустройства территории </vt:lpstr>
      <vt:lpstr>Выделяются следующие схемы инженерного обеспечения:  </vt:lpstr>
      <vt:lpstr>Схемы инженерного обеспечения</vt:lpstr>
      <vt:lpstr>Инженерное оборудование поселений </vt:lpstr>
      <vt:lpstr>Презентация PowerPoint</vt:lpstr>
      <vt:lpstr>Вид энергетического ресурса</vt:lpstr>
      <vt:lpstr>Системы водоснабжения и водоотведения (канализации) взаимосвязаны</vt:lpstr>
      <vt:lpstr>Ресурсосбережение </vt:lpstr>
      <vt:lpstr>Презентация PowerPoint</vt:lpstr>
      <vt:lpstr>Инженерная защита территории </vt:lpstr>
      <vt:lpstr>Инженерная подготовка</vt:lpstr>
      <vt:lpstr>Методы и способы инженерной подготовки</vt:lpstr>
      <vt:lpstr>Презентация PowerPoint</vt:lpstr>
      <vt:lpstr>Повышение энергоэффективности городов</vt:lpstr>
      <vt:lpstr>Факторы</vt:lpstr>
      <vt:lpstr>Управление энергоэффективностью зданий </vt:lpstr>
      <vt:lpstr>Идеальный энергоэффективный дом </vt:lpstr>
      <vt:lpstr>Идеальный энергоэффективный дом</vt:lpstr>
      <vt:lpstr>Идеальный энергоэффективный дом </vt:lpstr>
      <vt:lpstr>Использование альтернативных и нетрадиционных источников энергии. </vt:lpstr>
      <vt:lpstr>Презентация PowerPoint</vt:lpstr>
      <vt:lpstr>Утилизация и переработка отходов. </vt:lpstr>
      <vt:lpstr>Мусорный взрыв!</vt:lpstr>
      <vt:lpstr>Основными направлениями решения проблемы городских отходов являются: </vt:lpstr>
      <vt:lpstr>Задачи переработки и утилизации</vt:lpstr>
      <vt:lpstr>Плазменная газификация</vt:lpstr>
      <vt:lpstr> Плазменная газификация</vt:lpstr>
      <vt:lpstr>Презентация PowerPoint</vt:lpstr>
      <vt:lpstr>Пиролизная переработка</vt:lpstr>
      <vt:lpstr>Презентация PowerPoint</vt:lpstr>
      <vt:lpstr>Анаэробная переработка </vt:lpstr>
      <vt:lpstr>Анаэробная переработка </vt:lpstr>
      <vt:lpstr>Компостирование</vt:lpstr>
      <vt:lpstr>Компостирование</vt:lpstr>
      <vt:lpstr>Технологии переработки</vt:lpstr>
      <vt:lpstr>Устройство систем раздельной канализации</vt:lpstr>
      <vt:lpstr>Сбор и рациональное использование дождевой воды</vt:lpstr>
      <vt:lpstr>Сбор и рациональное использование дождевой воды</vt:lpstr>
      <vt:lpstr>Сбор и рациональное использование дождевой воды</vt:lpstr>
      <vt:lpstr>Технологии предотвращения наводнений</vt:lpstr>
      <vt:lpstr>Совершенствование технологий пожаротушения</vt:lpstr>
      <vt:lpstr>Тонкое распыление воды</vt:lpstr>
      <vt:lpstr>Расширенное использование телекоммуникационных систем и компьютерных технологий</vt:lpstr>
      <vt:lpstr>«Умные дома» </vt:lpstr>
      <vt:lpstr>«Умный дом» </vt:lpstr>
      <vt:lpstr>Обеспечение информационной безопасности</vt:lpstr>
      <vt:lpstr>Использование информационно-коммуникативных технологий в борьбе с терроризмом и преступностью</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Инженерная инфраструктура городских и сельских поселений</dc:title>
  <dc:creator>User</dc:creator>
  <cp:lastModifiedBy>User</cp:lastModifiedBy>
  <cp:revision>20</cp:revision>
  <dcterms:created xsi:type="dcterms:W3CDTF">2020-01-14T06:55:56Z</dcterms:created>
  <dcterms:modified xsi:type="dcterms:W3CDTF">2020-01-21T09:59:25Z</dcterms:modified>
</cp:coreProperties>
</file>