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FC3CC2-56F8-4353-A84B-4E3B3C2661C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6D7713-CAD7-45D0-9968-1D824B06C9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odosnabzhenie_i_kanalizatciya/" TargetMode="External"/><Relationship Id="rId2" Type="http://schemas.openxmlformats.org/officeDocument/2006/relationships/hyperlink" Target="https://pandia.ru/text/category/stroitelmznie_rabo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pandia.ru/text/category/generalmznie_plan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pandia.ru/text/category/proektnaya_dokumentatci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yekologiya_i_ohrana_okruzhayushej_sredi/" TargetMode="External"/><Relationship Id="rId2" Type="http://schemas.openxmlformats.org/officeDocument/2006/relationships/hyperlink" Target="https://pandia.ru/text/category/gidrogeologi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pandia.ru/text/category/zemelmznie_uchastk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osveshenie_naruzhno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andia.ru/text/category/akved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andia.ru/text/category/gazosnabzhen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38396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Элементы инженерного благоустройства территории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360" y="5981700"/>
            <a:ext cx="8777064" cy="17526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Преподаватель Кудрявцева Наталья Игоревна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431270"/>
            <a:ext cx="539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Преподаватель Кудрявцева Наталья Игоревна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01" y="2685113"/>
            <a:ext cx="5806433" cy="381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4746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ПМ 04. Информационные системы обеспечения градостроительной деятельности</a:t>
            </a:r>
            <a:endParaRPr lang="ru-RU" dirty="0"/>
          </a:p>
          <a:p>
            <a:pPr algn="ctr"/>
            <a:r>
              <a:rPr lang="ru-RU" b="1" dirty="0"/>
              <a:t>МДК 04.01 Тема 4.2 «</a:t>
            </a:r>
            <a:r>
              <a:rPr lang="ru-RU" b="1" i="1" dirty="0"/>
              <a:t>Инженерное благоустройство застроенных территорий (микрорайонов, кварталов)».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r>
              <a:rPr lang="ru-RU" b="1" dirty="0" smtClean="0"/>
              <a:t>Горизонталь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424936" cy="30243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условная линия, обозначающая расположение любой точки местности над уровнем моря. По отношению к горизонталям определяются все существующие отметки рельефа местности, а также все вертикальные отметки зданий и сооружений. В общем случае – горизонталь – это след сечения горизонтальной плоскостью любых поверхностей.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76605"/>
            <a:ext cx="4716016" cy="31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6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354"/>
            <a:ext cx="7467600" cy="1143000"/>
          </a:xfrm>
        </p:spPr>
        <p:txBody>
          <a:bodyPr/>
          <a:lstStyle/>
          <a:p>
            <a:r>
              <a:rPr lang="ru-RU" b="1" dirty="0" smtClean="0"/>
              <a:t>Градостроительство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908720"/>
            <a:ext cx="8712968" cy="302433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область деятельности, охватывающая сложный комплекс социально-экономических, архитектурно-художественных, строительно-технических, санитарно-гигиенических проблем направленная на создание среды обитания человека, удовлетворяющей социальному строю общества, уровню развития производительных сил, науки и культуры, природно-климатическим условиям и национальным особенностям страны.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4067944" cy="2373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29409"/>
            <a:ext cx="208177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 smtClean="0"/>
              <a:t>Дренаж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908720"/>
            <a:ext cx="4104456" cy="56886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мероприятие по осушению территорий строительства. Состоят из перфорированных труб, укладываемых с уклоном 0,005 в специально подготовленные для этих целей земляные выемки (траншеи) и последующей их засыпкой пористыми </a:t>
            </a:r>
            <a:r>
              <a:rPr lang="ru-RU" dirty="0" err="1"/>
              <a:t>гидропроводящими</a:t>
            </a:r>
            <a:r>
              <a:rPr lang="ru-RU" dirty="0"/>
              <a:t> породами (керамзитом, гравием и т. п.).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09" y="188641"/>
            <a:ext cx="5342377" cy="2665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10" y="3339678"/>
            <a:ext cx="5342377" cy="34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Зонирование территорий застройки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700808"/>
            <a:ext cx="4968552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– объединение групп зданий или сооружений одинакового назначения, разделенных между собой магистралями и </a:t>
            </a:r>
            <a:r>
              <a:rPr lang="ru-RU" dirty="0" err="1" smtClean="0"/>
              <a:t>взаимо</a:t>
            </a:r>
            <a:r>
              <a:rPr lang="ru-RU" dirty="0" smtClean="0"/>
              <a:t>-располагаемых </a:t>
            </a:r>
            <a:r>
              <a:rPr lang="ru-RU" dirty="0"/>
              <a:t>в соответствии с санитарными и градостроительными нормами. В практике градостроительства различают селитебную, промышленную, коммунально-складскую зоны, зону зеленых насаждений и транспорта.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379829" cy="3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Инженерное благоустройство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856984" cy="216023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комплекс мероприятий по организации застройки для наиболее полного удовлетворения бытовых, эстетических, моральных и физических потребностей всех членов 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5309361" cy="31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Инсоляция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424936" cy="2664296"/>
          </a:xfrm>
        </p:spPr>
        <p:txBody>
          <a:bodyPr/>
          <a:lstStyle/>
          <a:p>
            <a:r>
              <a:rPr lang="ru-RU" dirty="0"/>
              <a:t> – облучение прямыми солнечными лучами зданий, помещений и территорий, оказывающее световое, ультрафиолетовое и тепловое (радиационное) воздействие.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97042"/>
            <a:ext cx="6656288" cy="36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b="1" dirty="0" smtClean="0"/>
              <a:t>Канализация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331236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 </a:t>
            </a:r>
            <a:r>
              <a:rPr lang="ru-RU" dirty="0"/>
              <a:t>– комплекс инженерных коммуникаций (сетей и сооружений), направленных на удаление с городской территории сточных вод: хозяйственно-бытовых, производственных и ливневых общесплавным, раздельным, </a:t>
            </a:r>
            <a:r>
              <a:rPr lang="ru-RU" dirty="0" smtClean="0"/>
              <a:t>полу-раздельным </a:t>
            </a:r>
            <a:r>
              <a:rPr lang="ru-RU" dirty="0"/>
              <a:t>и комбинированным способами.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9658"/>
            <a:ext cx="3816424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4588"/>
            <a:ext cx="4218393" cy="28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85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Красная отметка (проектная)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27" y="764704"/>
            <a:ext cx="841253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– уровень расположения данной точки местности по отношению к уровню моря, измененный в результате </a:t>
            </a:r>
            <a:r>
              <a:rPr lang="ru-RU" dirty="0" smtClean="0"/>
              <a:t>вертикальной </a:t>
            </a:r>
            <a:r>
              <a:rPr lang="ru-RU" dirty="0"/>
              <a:t>планировки поверхности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75428"/>
            <a:ext cx="5616624" cy="420698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1313" y="1574491"/>
            <a:ext cx="8640960" cy="10801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 </a:t>
            </a:r>
            <a:r>
              <a:rPr lang="ru-RU" dirty="0" smtClean="0"/>
              <a:t>Черная отметка -уровень расположения данной точки местности по отношению к уровню моря, выражается в метрах.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Красная линия застройки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1"/>
            <a:ext cx="8424936" cy="11071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– </a:t>
            </a:r>
            <a:r>
              <a:rPr lang="ru-RU" dirty="0"/>
              <a:t>условная линия, обозначающая границу между застройкой и улицами, определяет ширину улицы в красных линиях.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75882"/>
            <a:ext cx="5106144" cy="41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Магистральные улицы и дороги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568952" cy="86409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– основные трассы городского транспорта, могут быть общегородского и районного значения.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175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Инженерное благоустройство территорий населенных пунктов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5"/>
            <a:ext cx="8352928" cy="33644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– </a:t>
            </a:r>
            <a:r>
              <a:rPr lang="ru-RU" dirty="0"/>
              <a:t>это область строительного производства, которая включает в себя законодательное регулирование, планирование, инженерное проектирование, организацию и производство </a:t>
            </a:r>
            <a:r>
              <a:rPr lang="ru-RU" dirty="0">
                <a:hlinkClick r:id="rId2" tooltip="Строительные работы"/>
              </a:rPr>
              <a:t>строительных работ</a:t>
            </a:r>
            <a:r>
              <a:rPr lang="ru-RU" dirty="0"/>
              <a:t>, направленная на создание определенной степени обеспечения населения всеми видами инженерного обслуживания: электро - газо - и </a:t>
            </a:r>
            <a:r>
              <a:rPr lang="ru-RU" dirty="0">
                <a:hlinkClick r:id="rId3" tooltip="Водоснабжение и канализация"/>
              </a:rPr>
              <a:t>водоснабжения</a:t>
            </a:r>
            <a:r>
              <a:rPr lang="ru-RU" dirty="0"/>
              <a:t>, канализацией и современными теле - и </a:t>
            </a:r>
            <a:r>
              <a:rPr lang="ru-RU" dirty="0" smtClean="0"/>
              <a:t>радио-коммуникационными </a:t>
            </a:r>
            <a:r>
              <a:rPr lang="ru-RU" dirty="0"/>
              <a:t>связями; </a:t>
            </a:r>
            <a:r>
              <a:rPr lang="ru-RU" dirty="0" smtClean="0"/>
              <a:t>а </a:t>
            </a:r>
            <a:r>
              <a:rPr lang="ru-RU" dirty="0"/>
              <a:t>также проектированием вертикальной планировки, обеспечивающей создание системы отведения подземных и талых вод, атмосферных осадков; озеленением на базе современных достижений науки и техники; созданием сети благоустроенных площадок для игр детей, отдыха людей пожилого возраста, хозяйственных нужд; организацией улично-дорожной сети, обеспечивающей как доступность населения в любую точку населенного пункта, так и безопасность и удобство.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09200"/>
            <a:ext cx="3068446" cy="230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5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143000"/>
          </a:xfrm>
        </p:spPr>
        <p:txBody>
          <a:bodyPr/>
          <a:lstStyle/>
          <a:p>
            <a:r>
              <a:rPr lang="ru-RU" b="1" dirty="0" smtClean="0"/>
              <a:t>Микрорайон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280920" cy="9361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– жилая единица, соответствующая первой ступени обслуживания населения.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4"/>
          <a:stretch/>
        </p:blipFill>
        <p:spPr>
          <a:xfrm>
            <a:off x="0" y="1700808"/>
            <a:ext cx="9144000" cy="54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b="1" dirty="0" smtClean="0"/>
              <a:t>Озеленение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30963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комплекс мероприятий, направленных на оздоровление окружающей среды путем посадки растений для защиты от вредных влияний промышленных и транспортных зон, основанный на их способности к поглощению вредностей и выделению кислорода. Кроме того, озеленение территорий является одним из важнейших факторов благоустройства, влияющим на архитектурно-пространственную и объемно-планировочную среду населенных мест. Является одним из важнейших средств ландшафтного благоустройства территорий.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2945904" cy="2209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344144" cy="28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38844"/>
            <a:ext cx="7467600" cy="1143000"/>
          </a:xfrm>
        </p:spPr>
        <p:txBody>
          <a:bodyPr/>
          <a:lstStyle/>
          <a:p>
            <a:r>
              <a:rPr lang="ru-RU" b="1" dirty="0" err="1" smtClean="0"/>
              <a:t>Отмостка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733" y="721838"/>
            <a:ext cx="4825992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– часть территории около здания или сооружения, устраиваемая по периметру в целях защиты фундамента от поверхностных и талых вод, ширина 0,8 – 1 м, уклон должен быть направлен от здания и равен 0,005.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44" y="332656"/>
            <a:ext cx="3998408" cy="3097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519168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55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Привязка зданий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161277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мероприятия по определению расположения здания относительно отметок существующего рельефа и существующей застройки.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6" y="2708919"/>
            <a:ext cx="7710407" cy="36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72218" cy="229026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 </a:t>
            </a:r>
            <a:r>
              <a:rPr lang="ru-RU" sz="3200" b="1" dirty="0" smtClean="0">
                <a:hlinkClick r:id="rId2" tooltip="Генеральные планы"/>
              </a:rPr>
              <a:t>генерального плана</a:t>
            </a:r>
            <a:r>
              <a:rPr lang="ru-RU" sz="3200" b="1" dirty="0" smtClean="0"/>
              <a:t> города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2592288" cy="40050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основной градостроительный документ, определяющий и нормирующий расположение отдельных частей застройки (зданий, сооружений, сетей, элементов улично-дорожной сети, элементов благоустройства, коммуникаций) в общем плане города.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0" y="0"/>
            <a:ext cx="580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366063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 детальной планировки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988840"/>
            <a:ext cx="2664296" cy="35283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-</a:t>
            </a:r>
            <a:r>
              <a:rPr lang="ru-RU" dirty="0"/>
              <a:t> документ, определяющий расположение элементов застройки в соответствии с генеральным планом. Разрабатывается на жилые и промышленные районы, общегородские центры, общественные комплексы.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3" y="0"/>
            <a:ext cx="632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68" y="-243408"/>
            <a:ext cx="7467600" cy="1143000"/>
          </a:xfrm>
        </p:spPr>
        <p:txBody>
          <a:bodyPr/>
          <a:lstStyle/>
          <a:p>
            <a:r>
              <a:rPr lang="ru-RU" b="1" dirty="0" smtClean="0"/>
              <a:t>Проект застройки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07288" cy="22608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- комплект </a:t>
            </a:r>
            <a:r>
              <a:rPr lang="ru-RU" dirty="0">
                <a:hlinkClick r:id="rId2" tooltip="Проектная документация"/>
              </a:rPr>
              <a:t>проектной документации</a:t>
            </a:r>
            <a:r>
              <a:rPr lang="ru-RU" dirty="0"/>
              <a:t>, разрабатываемый на основе проекта детальной планировки для наиболее полной разработки архитектурно-планировочных решений, привязки зданий и сооружений к существующей застройке. Служит основой для разработки рабочих чертежей зданий и сооружений.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17830"/>
            <a:ext cx="5508104" cy="4240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6"/>
          <a:stretch/>
        </p:blipFill>
        <p:spPr>
          <a:xfrm>
            <a:off x="-10768" y="4174865"/>
            <a:ext cx="3502617" cy="26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3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Прямоугольная система планировки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9036496" cy="2620888"/>
          </a:xfrm>
        </p:spPr>
        <p:txBody>
          <a:bodyPr/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планировка города, в которой все улицы параллельны и перпендикулярны между собой. Такая схема присуща сравнительно молодым городам, развивающимся по заранее разработанным планам.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995936" cy="298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2111"/>
            <a:ext cx="4514289" cy="25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6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Прямоугольно-диагональная схема планировки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5"/>
            <a:ext cx="8712968" cy="21602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представляет собой усовершенствованную прямоугольную схему планировки улично-дорожной сети города. Наложенные на прямоугольную сетку диагонали улиц обеспечивают кратчайшие связи между наиболее важными пунктами.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4104456" cy="30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Радиальная схема планировки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1684784"/>
          </a:xfrm>
        </p:spPr>
        <p:txBody>
          <a:bodyPr>
            <a:normAutofit/>
          </a:bodyPr>
          <a:lstStyle/>
          <a:p>
            <a:r>
              <a:rPr lang="ru-RU" dirty="0"/>
              <a:t> - наиболее характерна для небольших старых городов, при которой улицы расходятся по радиусу от центра города.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032870" cy="43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адачи инженерного благоустройства территорий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568952" cy="352839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- </a:t>
            </a:r>
            <a:r>
              <a:rPr lang="ru-RU" dirty="0"/>
              <a:t>изучение природных факторов условий территории проектирования: климатические, топографические, геологические, </a:t>
            </a:r>
            <a:r>
              <a:rPr lang="ru-RU" dirty="0">
                <a:hlinkClick r:id="rId2" tooltip="Гидрогеология"/>
              </a:rPr>
              <a:t>гидрогеологические</a:t>
            </a:r>
            <a:r>
              <a:rPr lang="ru-RU" dirty="0"/>
              <a:t> условия; изучение грунтов и мероприятия по </a:t>
            </a:r>
            <a:r>
              <a:rPr lang="ru-RU" dirty="0">
                <a:hlinkClick r:id="rId3" tooltip="Экология и охрана окружающей среды"/>
              </a:rPr>
              <a:t>охране окружающей среды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- определение особых факторов инженерной подготовки, таких как оползни, овраги, карстовые образования, сейсмические явления;</a:t>
            </a:r>
          </a:p>
          <a:p>
            <a:pPr fontAlgn="base"/>
            <a:r>
              <a:rPr lang="ru-RU" dirty="0"/>
              <a:t>- проектирование элементов улично-дорожной сети;</a:t>
            </a:r>
          </a:p>
          <a:p>
            <a:pPr fontAlgn="base"/>
            <a:r>
              <a:rPr lang="ru-RU" dirty="0"/>
              <a:t>- вертикальная планировка территорий;</a:t>
            </a:r>
          </a:p>
          <a:p>
            <a:pPr fontAlgn="base"/>
            <a:r>
              <a:rPr lang="ru-RU" dirty="0"/>
              <a:t>- проектирование озеленения населенных мест и площадок, предназначенных для отдыха и хозяйственных нужд:</a:t>
            </a:r>
          </a:p>
          <a:p>
            <a:pPr fontAlgn="base"/>
            <a:r>
              <a:rPr lang="ru-RU" dirty="0"/>
              <a:t>- инженерное обеспечение территорий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70070"/>
            <a:ext cx="3017912" cy="226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4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Радиально-кольцевая схема планировки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dirty="0"/>
              <a:t>– планировка улично-дорожной сети, при которой все главные улицы расходятся от центральной площади «по радиусу», а второстепенные пересекают их по окружности. Встречается в крупных городах и представляет собой усовершенствованную радиальную схему.</a:t>
            </a:r>
          </a:p>
        </p:txBody>
      </p:sp>
    </p:spTree>
    <p:extLst>
      <p:ext uri="{BB962C8B-B14F-4D97-AF65-F5344CB8AC3E}">
        <p14:creationId xmlns:p14="http://schemas.microsoft.com/office/powerpoint/2010/main" val="1213429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Свободная схема планировки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496944" cy="20162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планировка улично-дорожной сети, лишенная четкой геометрической характеристики и представляет функционально связанные городские зоны, соединяемые друг с другом дорогами.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3729" b="5085"/>
          <a:stretch/>
        </p:blipFill>
        <p:spPr>
          <a:xfrm>
            <a:off x="2915816" y="3212976"/>
            <a:ext cx="3481284" cy="34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8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Рекультивация земель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196952"/>
          </a:xfrm>
        </p:spPr>
        <p:txBody>
          <a:bodyPr>
            <a:normAutofit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комплекс инженерных мероприятий по переустройству </a:t>
            </a:r>
            <a:r>
              <a:rPr lang="ru-RU" dirty="0">
                <a:hlinkClick r:id="rId2" tooltip="Земельные участки"/>
              </a:rPr>
              <a:t>земельных участков</a:t>
            </a:r>
            <a:r>
              <a:rPr lang="ru-RU" dirty="0"/>
              <a:t>, непригодных для жизнедеятельности человека, для определенных целей, например, для застройки или устройства садово-парковых зон.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8698"/>
            <a:ext cx="4499992" cy="29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0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b="1" dirty="0" smtClean="0"/>
              <a:t>Улично–дорожная сеть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568952" cy="26642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 </a:t>
            </a:r>
            <a:r>
              <a:rPr lang="ru-RU" dirty="0"/>
              <a:t>– часть городской территории, ограниченная красными линиями застройки и предназначенная для движения транспорта и пешеходов, прокладки инженерных сетей и оборудования, размещения зеленых насаждений, а для также связи между отдельными градостроительными единицами.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81787"/>
            <a:ext cx="4355976" cy="30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Электроснабжение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комплекс коммуникаций электрического снабжения, состоящий из сетей для коммунально-бытовых и производственных нужд высокого и низкого напряжения; сети </a:t>
            </a:r>
            <a:r>
              <a:rPr lang="ru-RU" dirty="0">
                <a:hlinkClick r:id="rId2" tooltip="Освещение наружное"/>
              </a:rPr>
              <a:t>наружного освещения</a:t>
            </a:r>
            <a:r>
              <a:rPr lang="ru-RU" dirty="0"/>
              <a:t> улиц, площадей, парков и т. п.; сети электротранспорта и слабого тока, а также различных сооружений, обеспечивающих работу сетей и бесперебойное обслуживание потребителей. Выполняются в виде воздушных линий электропередач (ЛЭП) и кабельных прокладок.</a:t>
            </a:r>
          </a:p>
        </p:txBody>
      </p:sp>
    </p:spTree>
    <p:extLst>
      <p:ext uri="{BB962C8B-B14F-4D97-AF65-F5344CB8AC3E}">
        <p14:creationId xmlns:p14="http://schemas.microsoft.com/office/powerpoint/2010/main" val="3372945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Ландшафт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dirty="0"/>
              <a:t>совокупность рельефа, климатических и природных условий существующих территорий. В практике градостроительства существует несколько способов преобразования ландшафта: коренное изменение способами инженерного благоустройства для возможности использования непригодных территорий; частичные изменения в целях придания наибольшей художественной выразительности; использование существующих территорий с приданием им элементов благоустройства.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320266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67600" cy="1143000"/>
          </a:xfrm>
        </p:spPr>
        <p:txBody>
          <a:bodyPr/>
          <a:lstStyle/>
          <a:p>
            <a:r>
              <a:rPr lang="ru-RU" b="1" dirty="0" smtClean="0"/>
              <a:t>Акведук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8388" y="3140968"/>
            <a:ext cx="3565373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– </a:t>
            </a:r>
            <a:r>
              <a:rPr lang="ru-RU" dirty="0"/>
              <a:t>высокое каменное или кирпичное сооружение с </a:t>
            </a:r>
            <a:r>
              <a:rPr lang="ru-RU" dirty="0" smtClean="0"/>
              <a:t>водоотводом</a:t>
            </a:r>
            <a:r>
              <a:rPr lang="ru-RU" dirty="0"/>
              <a:t>; римляне строили </a:t>
            </a:r>
            <a:r>
              <a:rPr lang="ru-RU" dirty="0" smtClean="0">
                <a:hlinkClick r:id="rId2" tooltip="Акведук"/>
              </a:rPr>
              <a:t>акведуки</a:t>
            </a:r>
            <a:r>
              <a:rPr lang="ru-RU" dirty="0" smtClean="0"/>
              <a:t> по </a:t>
            </a:r>
            <a:r>
              <a:rPr lang="ru-RU" dirty="0"/>
              <a:t>всей Европе.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" y="2708920"/>
            <a:ext cx="503486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116632"/>
            <a:ext cx="3588467" cy="23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Благоустройство территории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7467600" cy="2952328"/>
          </a:xfrm>
        </p:spPr>
        <p:txBody>
          <a:bodyPr/>
          <a:lstStyle/>
          <a:p>
            <a:r>
              <a:rPr lang="ru-RU" dirty="0"/>
              <a:t> – комплекс мероприятий по организации застройки, обеспечивающий максимально удобное размещение ее элементов, в соответствии с санитарными и гигиеническими нормами.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58006"/>
            <a:ext cx="4463984" cy="250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ru-RU" b="1" dirty="0" smtClean="0"/>
              <a:t>Вертикальная планировка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496944" cy="12776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 </a:t>
            </a:r>
            <a:r>
              <a:rPr lang="ru-RU" dirty="0"/>
              <a:t>– комплекс инженерных мероприятий по отведению поверхностных вод с территории застройки и улично-дорожной сети.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395"/>
            <a:ext cx="9144000" cy="43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Водоотведение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568952" cy="2448272"/>
          </a:xfrm>
        </p:spPr>
        <p:txBody>
          <a:bodyPr/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использование комплекса инженерных сооружений и оборудования с целью удаления сточных, ливневых и талых вод из населенных пунктов и промышленных объектов.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" y="3861048"/>
            <a:ext cx="4211960" cy="2481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6251"/>
          <a:stretch/>
        </p:blipFill>
        <p:spPr>
          <a:xfrm>
            <a:off x="4607496" y="3861048"/>
            <a:ext cx="4463513" cy="2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Водоснабжение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424936" cy="24482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сеть инженерных коммуникаций, направленная на снабжение населения водой на хозяйственно-питьевые, коммунальные и производственные нужды. Источниками служат поверхностные и подземные воды. Водопотребление в городах зависит от численности населения.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07042"/>
            <a:ext cx="3481192" cy="2610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07042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Газоснабжение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1"/>
            <a:ext cx="8424936" cy="230425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комплекс магистральных инженерных сетей различного давления, кольцевых газопроводов, подземных газохранилищ, обеспечивающих надежное </a:t>
            </a:r>
            <a:r>
              <a:rPr lang="ru-RU" dirty="0">
                <a:hlinkClick r:id="rId2" tooltip="Газоснабжение"/>
              </a:rPr>
              <a:t>газоснабжение</a:t>
            </a:r>
            <a:r>
              <a:rPr lang="ru-RU" dirty="0"/>
              <a:t> населенных пунктов.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3645024"/>
            <a:ext cx="3601205" cy="2700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6042"/>
            <a:ext cx="4067944" cy="27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152</TotalTime>
  <Words>189</Words>
  <Application>Microsoft Office PowerPoint</Application>
  <PresentationFormat>Экран (4:3)</PresentationFormat>
  <Paragraphs>79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Тема: Элементы инженерного благоустройства территории</vt:lpstr>
      <vt:lpstr>Инженерное благоустройство территорий населенных пунктов</vt:lpstr>
      <vt:lpstr>Задачи инженерного благоустройства территорий </vt:lpstr>
      <vt:lpstr>Акведук </vt:lpstr>
      <vt:lpstr>Благоустройство территории</vt:lpstr>
      <vt:lpstr>Вертикальная планировка</vt:lpstr>
      <vt:lpstr>Водоотведение</vt:lpstr>
      <vt:lpstr>Водоснабжение</vt:lpstr>
      <vt:lpstr>Газоснабжение</vt:lpstr>
      <vt:lpstr>Горизонталь</vt:lpstr>
      <vt:lpstr>Градостроительство</vt:lpstr>
      <vt:lpstr>Дренаж</vt:lpstr>
      <vt:lpstr>Зонирование территорий застройки</vt:lpstr>
      <vt:lpstr>Инженерное благоустройство </vt:lpstr>
      <vt:lpstr>Инсоляция</vt:lpstr>
      <vt:lpstr>Канализация</vt:lpstr>
      <vt:lpstr>Красная отметка (проектная)</vt:lpstr>
      <vt:lpstr>Красная линия застройки </vt:lpstr>
      <vt:lpstr>Магистральные улицы и дороги</vt:lpstr>
      <vt:lpstr>Микрорайон</vt:lpstr>
      <vt:lpstr>Озеленение </vt:lpstr>
      <vt:lpstr>Отмостка</vt:lpstr>
      <vt:lpstr>Привязка зданий </vt:lpstr>
      <vt:lpstr>Проект  генерального плана города </vt:lpstr>
      <vt:lpstr>Проект детальной планировки </vt:lpstr>
      <vt:lpstr>Проект застройки</vt:lpstr>
      <vt:lpstr>Прямоугольная система планировки </vt:lpstr>
      <vt:lpstr>Прямоугольно-диагональная схема планировки </vt:lpstr>
      <vt:lpstr>Радиальная схема планировки</vt:lpstr>
      <vt:lpstr>Радиально-кольцевая схема планировки</vt:lpstr>
      <vt:lpstr>Свободная схема планировки </vt:lpstr>
      <vt:lpstr>Рекультивация земель </vt:lpstr>
      <vt:lpstr>Улично–дорожная сеть</vt:lpstr>
      <vt:lpstr>Электроснабжение</vt:lpstr>
      <vt:lpstr>Ландшафт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инженерного благоустройства территории</dc:title>
  <dc:creator>User</dc:creator>
  <cp:lastModifiedBy>User</cp:lastModifiedBy>
  <cp:revision>16</cp:revision>
  <dcterms:created xsi:type="dcterms:W3CDTF">2019-10-28T06:23:13Z</dcterms:created>
  <dcterms:modified xsi:type="dcterms:W3CDTF">2020-02-25T09:29:41Z</dcterms:modified>
</cp:coreProperties>
</file>